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301" r:id="rId5"/>
    <p:sldId id="288" r:id="rId6"/>
    <p:sldId id="259" r:id="rId7"/>
    <p:sldId id="273" r:id="rId8"/>
    <p:sldId id="302" r:id="rId9"/>
    <p:sldId id="303" r:id="rId10"/>
    <p:sldId id="308" r:id="rId11"/>
    <p:sldId id="304" r:id="rId12"/>
    <p:sldId id="305" r:id="rId13"/>
    <p:sldId id="311" r:id="rId14"/>
    <p:sldId id="306" r:id="rId15"/>
    <p:sldId id="307" r:id="rId16"/>
    <p:sldId id="309" r:id="rId17"/>
    <p:sldId id="310" r:id="rId18"/>
    <p:sldId id="321" r:id="rId19"/>
    <p:sldId id="322" r:id="rId20"/>
    <p:sldId id="267" r:id="rId21"/>
    <p:sldId id="268" r:id="rId22"/>
    <p:sldId id="312" r:id="rId23"/>
    <p:sldId id="313" r:id="rId24"/>
    <p:sldId id="263" r:id="rId25"/>
    <p:sldId id="264" r:id="rId26"/>
    <p:sldId id="270" r:id="rId27"/>
    <p:sldId id="271" r:id="rId28"/>
    <p:sldId id="272" r:id="rId29"/>
    <p:sldId id="314" r:id="rId30"/>
    <p:sldId id="315" r:id="rId31"/>
    <p:sldId id="316" r:id="rId32"/>
    <p:sldId id="317" r:id="rId33"/>
    <p:sldId id="319" r:id="rId34"/>
    <p:sldId id="318" r:id="rId35"/>
    <p:sldId id="320" r:id="rId36"/>
    <p:sldId id="274" r:id="rId37"/>
    <p:sldId id="276" r:id="rId38"/>
    <p:sldId id="277" r:id="rId39"/>
    <p:sldId id="279" r:id="rId40"/>
    <p:sldId id="280" r:id="rId41"/>
    <p:sldId id="281" r:id="rId42"/>
    <p:sldId id="291" r:id="rId43"/>
    <p:sldId id="292" r:id="rId44"/>
    <p:sldId id="282" r:id="rId45"/>
    <p:sldId id="283" r:id="rId46"/>
    <p:sldId id="290" r:id="rId47"/>
    <p:sldId id="284" r:id="rId48"/>
    <p:sldId id="285" r:id="rId49"/>
    <p:sldId id="300" r:id="rId50"/>
    <p:sldId id="294" r:id="rId51"/>
    <p:sldId id="324" r:id="rId52"/>
    <p:sldId id="295" r:id="rId53"/>
    <p:sldId id="298" r:id="rId54"/>
    <p:sldId id="299" r:id="rId55"/>
    <p:sldId id="286" r:id="rId56"/>
    <p:sldId id="287" r:id="rId57"/>
    <p:sldId id="293" r:id="rId58"/>
    <p:sldId id="326" r:id="rId59"/>
    <p:sldId id="325" r:id="rId60"/>
    <p:sldId id="323" r:id="rId6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8004" autoAdjust="0"/>
  </p:normalViewPr>
  <p:slideViewPr>
    <p:cSldViewPr>
      <p:cViewPr varScale="1">
        <p:scale>
          <a:sx n="77" d="100"/>
          <a:sy n="77" d="100"/>
        </p:scale>
        <p:origin x="888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4T02:33:36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79 468,'96'-10'2716,"-27"5"537,-25-5 279,-10 5 144,-16 5-475,-9-4-241,-18-1-2720,-9 0-788,1 0-1056,-9-5-1041,0 0-531,0 6-224,-9-1 71,-17 10 441,0-1 856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4T02:37:35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1424,'182'9'4786,"95"-13"-2246,-105 0-1956,3616-6 1142,-2330 67-3893,-7 86-4378,-1175-104 5017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4T02:37:36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74 300,'78'-10'1304,"-26"5"-524,-26 0-364,0-4-196,0-11-952,-8-4-532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4T02:40:43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0 268,'449'96'6174,"6"-36"-5167,1083 46 682,1-87-1733,-885-16-57,410 11-52,1194-4 30,-1364-18 90,881-28 499,-250-32-451,4 38 459,-726 48-2293,-272-2-3699,-407-16 3988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4T02:40:43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34 260,'87'-10'280,"-26"1"-136,-9 4-64,0-5-732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4T02:41:13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2676,'95'0'3277,"-8"5"155,-26 0-344,8-5-796,-8 0-2856,0 0-1552,-9-5-816,0 5-324,-17-10 271,-35 0 741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4T02:39:54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 1184,'-3'0'6781,"7"0"-5468,145-1 575,249 7-351,-219 6-1531,515 29 742,-347-34-2859,0-18-3869,-319 9 4705,0-1-1,39-8 0,-22-3-235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4T02:40:00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1 360,'54'0'811,"502"7"2222,-1 40-2079,-392-21-757,283 34 1023,-348-52-764,1-4-1,151-14 0,-151-1-419,316-29 103,1 37-2744,-206 13-1271,-142-10 2677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4T02:41:57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1 540,'8'14'1116,"1"-4"68,0 5-156,-1-6-296,-8 1-272,0 0-304,0-5-352,0 5-288,0-6-1256,0 1 656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4T02:46:23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16,'26'69'260,"-9"9"-120,-8 15-404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4T02:46:43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0 172,'0'39'120,"26"5"-52,9 0-48,25 0-12,10-5-12,8 0-20,17-5-44,1-4-104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4T02:37:29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15669 0 456,'22'3'3339,"-36"9"-722,6-6-3390,-32 22 829,14-8-21,-1-1 0,-1-2 0,-52 25 0,-48 5-22,-1-5-1,-175 32 0,-276 19-139,565-90 122,-1911 177 62,438-85 633,-755 49-335,-734 41-507,-1249-67-485,3931-118 133,-606 6-2854,646 3 2111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4T02:46:55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54 420,'-146'-23'4746,"169"17"-4362,1 2-1,33-3 0,595-6 1536,2130 37 809,-1650-9-2259,2270 81-436,-1859-42 30,194-24 13,-1300-26-294,179-8-4343,-585 6 3763,-26-2 487,1 1 0,-1-1 1,1 1-1,-1-2 0,1 1 0,-1-1 1,1 1-1,-1-2 0,10-2 1,-26 3-1506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4T02:37:31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146 484 964,'-129'-39'3626,"112"31"-3311,27 0-158,32-1-97,1097-98-201,-203 24 192,-750 62-45,474-47 15,3 31 6,743 2-50,-712 28 155,-199 5-49,949-38 377,77 66-323,-1066-8-155,568-38 200,-249-4 316,393 20-493,-393-7-4345,-667 7 3098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4T02:37:32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0 234 672,'3'-1'719,"95"-23"387,117-13 0,107 3-416,-316 33-663,1073-39 1739,-401 25-795,-244-4-403,1924-43 84,-1990 65-733,1758 3 9,-483 43-113,-1245-31-85,-345-15 167,535 9-4909,-514-16 3630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4T02:37:32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45 268,'34'-5'1016,"-34"0"-476,-17 0-252,-9-5-132,-9 1-980,-17-1-372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4T02:37:33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70 320,'3'1'122,"-1"0"1,1 0-1,1 0 0,-1 0 1,0-1-1,0 1 0,0-1 1,0 0-1,0 0 0,5 0 1,10 0 23,458-11 1167,-354 4-1083,-95 6-207,1354-56 880,-2 82-4209,-1209-14 2351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4T02:37:34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0 146 432,'9'3'172,"-1"-1"0,1 0 0,0 0 0,0-1 0,0 0 0,0-1 0,0 0 0,0 0-1,0-1 1,0 0 0,11-3 0,23-1-67,284-23 238,202-13 312,946-21 375,-970 49-513,-384 11-463,642 21-47,-1 40-83,-332-9-17,173 12-3339,-506-57 2395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4T02:37:34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80,'349'15'6199,"171"-7"-4675,-94-2-1440,1260 22-445,-561-22-4707,-908-6 3706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4T02:37:35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183 10 1052,'26'0'1576,"-9"0"-60,-17-5-276,0 1-1043,-26 4-886,-9 0-527,-34 0-256,-27 9 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82224-A4B2-4975-BFC0-6E5ED51034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504225-D457-452D-ADC5-D6AC053CEE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0E02F-22E4-49F2-9A33-F905F6DB8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8E612-8F00-4540-8F31-17F75F8CF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C6CBD-66DD-4F96-AF89-E2FD605C3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840DD0-1B03-4296-AB73-A2F37CE1E37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8670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E2A61-E502-4C7D-BC9F-46F5CF950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3C9285-FF93-4679-BB7A-B7445BE6FA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06509-886E-448E-85B3-4FD2D5AE4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953B3-59F0-4670-A5AF-76C53740E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31C6C-FD99-44C7-8186-B4580D8D2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35930B-7248-4B2B-8EC6-15CCE9CD580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9631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0AD4D4-A390-4C9C-94C8-4E76172951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BF971D-D061-4686-985D-DA6E477588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AECD2-07AA-4AAB-AF41-3D3FCC9C2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E158EC-627C-4716-9E65-17FA47A31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0E7C9-B4FA-4DD3-981D-9539277A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E346D9-6FF2-44BB-932E-5D3B46C4D5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9585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6EDA7-A7A0-45B2-84CC-5F0329146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565C5-F9B1-44AF-A58D-3A677EFCD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D8B1E-77D1-4AAE-AAA3-5A1D127B7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4D467-4002-4DD9-B5D0-9BBBF1608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666C3-69A2-4499-B149-AC2371735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59B279-7B4D-47FA-83EE-583E9D6807F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6715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6CD9D-04FF-46A7-9F87-AE84C3A42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427FAE-3945-40DF-943E-51B7ABD60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D3E43-3A8D-4F6A-A37A-248C8DBAE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BCEEC-ECBB-48AA-948D-194C5FE91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43BA1-289F-4479-A425-2588B0B8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2574D6-395B-449F-B8DE-0F07885F8A9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5673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575A6-A239-41A2-9A5F-9B3609DA6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D6499-9A1C-479E-986C-9BCB20FA99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562499-AF82-4C5C-8637-5563F3334E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041DC4-4AC3-4911-8E17-A91ABADF2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2E690B-251E-4C48-84DA-1A27A29FF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E07ADC-8864-4DD0-8C2D-D16F8BBE4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0F6AE3-AB55-432F-B37A-196FEDFF7D6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1033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2622E-AD88-43D6-8072-5DE176D71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0B8150-3222-4EF8-BA39-1F833E2AE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D53A0-39F3-491D-B5B8-1D8978532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18CD47-D93D-41B3-A1B8-8BB2433FD2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981693-B62C-4E36-828A-0FEDA80818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1FA8EF-D415-49F9-91F5-E68EFA4B6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0DBC53-CA44-4C51-8217-5C1DF4308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1EA64E-A808-435F-819A-48AD7A316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A69F7F-8952-42B5-AF8F-E1DF04EC48D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4048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F8F8B-E909-4777-A4CB-C81FAABF7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162F2C-5814-4DD0-9C90-A1FD60D5A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9643C7-D44D-41FD-ADF1-563E42988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F42D76-048E-4158-A744-90F120057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44A373-8D56-4962-A4D4-4D1C2CF944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2904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58E093-29A1-44A5-AFEA-F276A8684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8EB71-DD24-46AF-8736-8A26E6FA0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0A14D-A665-435E-9CC1-D691AE1D9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E302DC-7EBE-41C2-BBA0-6AB939BBEA4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461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01581-93BB-4FBB-A721-79486BE23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BD486-6D84-4BF6-9F61-1B7F451C6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B4E501-FCE2-4DBB-92B4-9B34673FD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DD650F-B2D1-42BA-A2CA-920D97EFA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1A92F4-32EF-4224-BCE6-33538EFD3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86363F-DCE7-4F4E-BC32-84A45D1C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781F44-9DBA-482D-B675-7A27248DB1C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508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CF99D-5A8D-4C36-8D15-5ED99D458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0C288C-E6A3-49CF-9CE5-F5E626A82E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DBAAB2-4B90-4CC4-A68B-A4E0538D0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7432C1-AE47-4B11-884B-31A05E5BA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2E10AC-BA47-4DA8-B70C-61DADAF84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6498F6-61A4-4E68-BD36-A67CA97F3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A3C070-2D9C-4157-A187-5185B1DDA2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0403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38D18719-DF28-4F07-B50A-32A7032BDD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C4763A8A-8C20-4480-81B0-CCD52D502E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79819CA1-5D1B-452F-A0E1-05DFA5261DE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5E5C8529-033F-45DF-9360-8FDCCAF3504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5A058678-5F09-4027-A4C5-9B80249DC33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10538405-8063-4372-8445-D27ED65ECB82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8" Type="http://schemas.openxmlformats.org/officeDocument/2006/relationships/customXml" Target="../ink/ink14.xml"/><Relationship Id="rId17" Type="http://schemas.openxmlformats.org/officeDocument/2006/relationships/image" Target="../media/image135.png"/><Relationship Id="rId2" Type="http://schemas.openxmlformats.org/officeDocument/2006/relationships/customXml" Target="../ink/ink12.xml"/><Relationship Id="rId16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134.png"/><Relationship Id="rId35" Type="http://schemas.openxmlformats.org/officeDocument/2006/relationships/image" Target="../media/image1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1" Type="http://schemas.openxmlformats.org/officeDocument/2006/relationships/image" Target="../media/image155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4" Type="http://schemas.openxmlformats.org/officeDocument/2006/relationships/customXml" Target="../ink/ink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jon1933\Downloads\Video\What%20is%20a%20Proxy%20Server-.mp4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158.png"/><Relationship Id="rId4" Type="http://schemas.openxmlformats.org/officeDocument/2006/relationships/customXml" Target="../ink/ink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yB1KiboEWC4?feature=oembed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enterklik.com/cara-menyembunyikan-alamat-ip-address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8" Type="http://schemas.openxmlformats.org/officeDocument/2006/relationships/customXml" Target="../ink/ink19.xml"/><Relationship Id="rId21" Type="http://schemas.openxmlformats.org/officeDocument/2006/relationships/image" Target="../media/image175.png"/><Relationship Id="rId17" Type="http://schemas.openxmlformats.org/officeDocument/2006/relationships/image" Target="../media/image173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enterklik.com/cara-instal-web-browser-google-chrome-di-ubuntu-18-04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2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lilDeniz/PrivacyNet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122.png"/><Relationship Id="rId18" Type="http://schemas.openxmlformats.org/officeDocument/2006/relationships/customXml" Target="../ink/ink10.xml"/><Relationship Id="rId3" Type="http://schemas.openxmlformats.org/officeDocument/2006/relationships/image" Target="../media/image117.png"/><Relationship Id="rId21" Type="http://schemas.openxmlformats.org/officeDocument/2006/relationships/image" Target="../media/image126.png"/><Relationship Id="rId7" Type="http://schemas.openxmlformats.org/officeDocument/2006/relationships/image" Target="../media/image119.png"/><Relationship Id="rId12" Type="http://schemas.openxmlformats.org/officeDocument/2006/relationships/customXml" Target="../ink/ink7.xml"/><Relationship Id="rId17" Type="http://schemas.openxmlformats.org/officeDocument/2006/relationships/image" Target="../media/image124.png"/><Relationship Id="rId2" Type="http://schemas.openxmlformats.org/officeDocument/2006/relationships/customXml" Target="../ink/ink2.xml"/><Relationship Id="rId16" Type="http://schemas.openxmlformats.org/officeDocument/2006/relationships/customXml" Target="../ink/ink9.xml"/><Relationship Id="rId20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image" Target="../media/image121.png"/><Relationship Id="rId5" Type="http://schemas.openxmlformats.org/officeDocument/2006/relationships/image" Target="../media/image118.png"/><Relationship Id="rId15" Type="http://schemas.openxmlformats.org/officeDocument/2006/relationships/image" Target="../media/image123.png"/><Relationship Id="rId10" Type="http://schemas.openxmlformats.org/officeDocument/2006/relationships/customXml" Target="../ink/ink6.xml"/><Relationship Id="rId19" Type="http://schemas.openxmlformats.org/officeDocument/2006/relationships/image" Target="../media/image125.png"/><Relationship Id="rId4" Type="http://schemas.openxmlformats.org/officeDocument/2006/relationships/customXml" Target="../ink/ink3.xml"/><Relationship Id="rId9" Type="http://schemas.openxmlformats.org/officeDocument/2006/relationships/image" Target="../media/image120.png"/><Relationship Id="rId14" Type="http://schemas.openxmlformats.org/officeDocument/2006/relationships/customXml" Target="../ink/ink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depolitan.com/di-amerika-isp-bisa-menjual-browsing-history-kamu-tanpa-izin-58e7911b6c4a1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238ADCCF-F0C9-4665-8ECA-4DCEA231CC5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r>
              <a:rPr lang="en-US" altLang="en-US" sz="4400"/>
              <a:t>Virtual Private Network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6376E3C-F1C6-4B0F-B17C-E3816FDFC67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endParaRPr lang="en-US" altLang="en-US" sz="3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143BB-4A9D-4436-A364-6B5F6C473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0BEE5-6E11-4BCE-8FDB-92AA8C507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2226" name="Picture 2" descr="What is a Proxy Server? How It Works &amp;amp; How to Use It | Fortinet">
            <a:extLst>
              <a:ext uri="{FF2B5EF4-FFF2-40B4-BE49-F238E27FC236}">
                <a16:creationId xmlns:a16="http://schemas.microsoft.com/office/drawing/2014/main" id="{E36738CF-F588-4090-AB6A-0B07F6E5B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868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CC104-789B-4D0D-B6D2-40358A435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50218-7744-4F6F-B659-D8D41009B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Mari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kita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umpamakan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PC-mu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terhubung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dengan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 </a:t>
            </a:r>
            <a:r>
              <a:rPr lang="en-ID" b="0" i="1" dirty="0">
                <a:solidFill>
                  <a:srgbClr val="717171"/>
                </a:solidFill>
                <a:effectLst/>
                <a:latin typeface="Avenir"/>
              </a:rPr>
              <a:t>server proxy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. Hal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ini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akan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tampak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seolah-olah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aktivitas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 </a:t>
            </a:r>
            <a:r>
              <a:rPr lang="en-ID" b="0" i="1" dirty="0">
                <a:solidFill>
                  <a:srgbClr val="717171"/>
                </a:solidFill>
                <a:effectLst/>
                <a:latin typeface="Avenir"/>
              </a:rPr>
              <a:t>browsing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 yang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kamu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lakukan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datang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dari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alamat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IP proxy dan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bukan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dari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IP PC-mu.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Kamu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mudah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sekali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men-set proxy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dalam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browsermu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atau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OS.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Kamu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juga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bisa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menentukan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alamat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website mana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saja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yang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perlu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diakses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melalui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 </a:t>
            </a:r>
            <a:r>
              <a:rPr lang="en-ID" b="0" i="1" dirty="0">
                <a:solidFill>
                  <a:srgbClr val="717171"/>
                </a:solidFill>
                <a:effectLst/>
                <a:latin typeface="Avenir"/>
              </a:rPr>
              <a:t>server proxy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 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saat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berkunjung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ke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alamat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web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tertentu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332015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F6B52-6EB2-4A12-96E1-BDDA3F498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288DC-4909-4845-AE37-A0F92FD54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sebuah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server proxy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tidak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mengenkripsi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lalu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lintas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internet,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jadi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komunikasimu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di internet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tetap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terbuka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dan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tidak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terenkripsi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.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Dengan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menggunakan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alat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yang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benar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dan skill,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seorang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hacker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masih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bisa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melacakmu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.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Itulah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mengapa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proxy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tidak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direkomendasikan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untuk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tugas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yang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dimaksudkan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untuk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privasi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tingkat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tinggi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.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Dibanding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VPN,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layanan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server proxy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lebih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murah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dari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segi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harga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.</a:t>
            </a:r>
            <a:endParaRPr lang="en-ID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2FE54C8-7C9B-7233-3CA2-F5064E12747E}"/>
                  </a:ext>
                </a:extLst>
              </p14:cNvPr>
              <p14:cNvContentPartPr/>
              <p14:nvPr/>
            </p14:nvContentPartPr>
            <p14:xfrm>
              <a:off x="1504667" y="3851693"/>
              <a:ext cx="5450400" cy="111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2FE54C8-7C9B-7233-3CA2-F5064E12747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96027" y="3842693"/>
                <a:ext cx="54680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8DE3716-5BA0-4AD7-302B-0409188EF36B}"/>
                  </a:ext>
                </a:extLst>
              </p14:cNvPr>
              <p14:cNvContentPartPr/>
              <p14:nvPr/>
            </p14:nvContentPartPr>
            <p14:xfrm>
              <a:off x="8226587" y="3690053"/>
              <a:ext cx="91080" cy="126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8DE3716-5BA0-4AD7-302B-0409188EF36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217587" y="3681053"/>
                <a:ext cx="10872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5AAC402-A9FC-0DC3-3DC1-AB953BEB82A6}"/>
                  </a:ext>
                </a:extLst>
              </p14:cNvPr>
              <p14:cNvContentPartPr/>
              <p14:nvPr/>
            </p14:nvContentPartPr>
            <p14:xfrm>
              <a:off x="8651387" y="2023613"/>
              <a:ext cx="206640" cy="90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5AAC402-A9FC-0DC3-3DC1-AB953BEB82A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642747" y="2014613"/>
                <a:ext cx="224280" cy="2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2871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B0C85-AA07-4A4A-9321-A7F739CB6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44725-F956-4432-8384-E3D1BB399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fontAlgn="base"/>
            <a:r>
              <a:rPr lang="en-ID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HTTPS </a:t>
            </a:r>
            <a:r>
              <a:rPr lang="en-ID" sz="18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atau</a:t>
            </a:r>
            <a:r>
              <a:rPr lang="en-ID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hypertext transport protocol secure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yaitu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mekanisme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standar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komunikasi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terenkripsi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di world wide web.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sebabnya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hanya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HTTP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melalui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SSL,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digunakan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untuk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mengamankan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situs web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dengan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menggunkan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 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enkripsi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lalu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lintas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ke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dan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dari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pengguna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melalui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secure socket layer (SSL).</a:t>
            </a:r>
          </a:p>
          <a:p>
            <a:pPr algn="l" fontAlgn="base"/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SSL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menyediakan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sebuah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saluran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yg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aman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bagi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komputer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anda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untuk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mengakses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situs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dengan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aman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seperti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paypal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dan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craiglist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urlnya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dimulai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dengan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"https: / /"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bukan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http://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biasa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</a:p>
          <a:p>
            <a:pPr algn="l" fontAlgn="base"/>
            <a:r>
              <a:rPr lang="en-ID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socks 4/ 5 proxy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adalah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proxy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serbaguna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untuksemua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pengguna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sedangkan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http proxy yang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hanya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dapat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digunkan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untuk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berselancar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anda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dapat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menggunakan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socks 4/5 proxy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untuk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mengirim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email, Transfer file, chat online,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bermain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game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serta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situs web surfing.</a:t>
            </a:r>
          </a:p>
          <a:p>
            <a:pPr algn="l" fontAlgn="base"/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Semua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socks 4/5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adalah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anonim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sedangkan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http proxy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dapat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menyembunyikan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identitas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transparan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</a:p>
          <a:p>
            <a:pPr algn="l" fontAlgn="base"/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Semua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socks 4/5 proxy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mendukung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https /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ssl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sementara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http proxy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hanya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beberapa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saja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yang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mendukung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https.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FE6B2E1-06FA-DD98-10B3-43D0731CDCF2}"/>
                  </a:ext>
                </a:extLst>
              </p14:cNvPr>
              <p14:cNvContentPartPr/>
              <p14:nvPr/>
            </p14:nvContentPartPr>
            <p14:xfrm>
              <a:off x="907067" y="1892933"/>
              <a:ext cx="822960" cy="24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FE6B2E1-06FA-DD98-10B3-43D0731CDCF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8067" y="1884293"/>
                <a:ext cx="84060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E19FF6F-826A-CDEA-6485-93F2C7B25BF6}"/>
                  </a:ext>
                </a:extLst>
              </p14:cNvPr>
              <p14:cNvContentPartPr/>
              <p14:nvPr/>
            </p14:nvContentPartPr>
            <p14:xfrm>
              <a:off x="945587" y="3960413"/>
              <a:ext cx="1234800" cy="550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E19FF6F-826A-CDEA-6485-93F2C7B25BF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36587" y="3951773"/>
                <a:ext cx="1252440" cy="7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5785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3DC27-D4B6-4040-90DB-63CA37986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What is a Proxy Server-">
            <a:hlinkClick r:id="" action="ppaction://media"/>
            <a:extLst>
              <a:ext uri="{FF2B5EF4-FFF2-40B4-BE49-F238E27FC236}">
                <a16:creationId xmlns:a16="http://schemas.microsoft.com/office/drawing/2014/main" id="{A51BE2C2-DB8B-40F1-B53E-A9CBE97ADF00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4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4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4197B-724E-4D04-946F-D9DD5B35F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Kapan </a:t>
            </a:r>
            <a:r>
              <a:rPr lang="en-US" dirty="0" err="1"/>
              <a:t>menggunakan</a:t>
            </a:r>
            <a:r>
              <a:rPr lang="en-US" dirty="0"/>
              <a:t> VPN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F0712-1F9F-49AF-8E18-CF47AC4C5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Sama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halnya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dengan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proxy, VPN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membuat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lalu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lintas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websitemu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terlihat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seperti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dari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lokasi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yang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jauh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(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bukan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lokasi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sebenarnya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). Jadi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kamu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bisa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gunakan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VPN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untuk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 </a:t>
            </a:r>
            <a:r>
              <a:rPr lang="en-ID" b="0" i="1" dirty="0">
                <a:solidFill>
                  <a:srgbClr val="717171"/>
                </a:solidFill>
                <a:effectLst/>
                <a:latin typeface="Avenir"/>
              </a:rPr>
              <a:t>bypass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 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batasan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berdasarkan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regional dan ISP.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Memang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cukup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banyak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kesamaan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antara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VPN dan Proxy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369266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FFB2B-AC96-432D-B752-6B2851E9B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0191D-C60C-4490-9817-526F75FDB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ID" sz="2400" b="0" i="0" dirty="0" err="1">
                <a:solidFill>
                  <a:srgbClr val="717171"/>
                </a:solidFill>
                <a:effectLst/>
                <a:latin typeface="Avenir"/>
              </a:rPr>
              <a:t>Berada</a:t>
            </a:r>
            <a:r>
              <a:rPr lang="en-ID" sz="24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2400" b="0" i="0" dirty="0" err="1">
                <a:solidFill>
                  <a:srgbClr val="717171"/>
                </a:solidFill>
                <a:effectLst/>
                <a:latin typeface="Avenir"/>
              </a:rPr>
              <a:t>satu</a:t>
            </a:r>
            <a:r>
              <a:rPr lang="en-ID" sz="24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2400" b="0" i="0" dirty="0" err="1">
                <a:solidFill>
                  <a:srgbClr val="717171"/>
                </a:solidFill>
                <a:effectLst/>
                <a:latin typeface="Avenir"/>
              </a:rPr>
              <a:t>langkah</a:t>
            </a:r>
            <a:r>
              <a:rPr lang="en-ID" sz="2400" b="0" i="0" dirty="0">
                <a:solidFill>
                  <a:srgbClr val="717171"/>
                </a:solidFill>
                <a:effectLst/>
                <a:latin typeface="Avenir"/>
              </a:rPr>
              <a:t> di </a:t>
            </a:r>
            <a:r>
              <a:rPr lang="en-ID" sz="2400" b="0" i="0" dirty="0" err="1">
                <a:solidFill>
                  <a:srgbClr val="717171"/>
                </a:solidFill>
                <a:effectLst/>
                <a:latin typeface="Avenir"/>
              </a:rPr>
              <a:t>depan</a:t>
            </a:r>
            <a:r>
              <a:rPr lang="en-ID" sz="2400" b="0" i="0" dirty="0">
                <a:solidFill>
                  <a:srgbClr val="717171"/>
                </a:solidFill>
                <a:effectLst/>
                <a:latin typeface="Avenir"/>
              </a:rPr>
              <a:t>, VPN </a:t>
            </a:r>
            <a:r>
              <a:rPr lang="en-ID" sz="2400" b="0" i="0" dirty="0" err="1">
                <a:solidFill>
                  <a:srgbClr val="717171"/>
                </a:solidFill>
                <a:effectLst/>
                <a:latin typeface="Avenir"/>
              </a:rPr>
              <a:t>membuat</a:t>
            </a:r>
            <a:r>
              <a:rPr lang="en-ID" sz="24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2400" b="0" i="0" dirty="0" err="1">
                <a:solidFill>
                  <a:srgbClr val="717171"/>
                </a:solidFill>
                <a:effectLst/>
                <a:latin typeface="Avenir"/>
              </a:rPr>
              <a:t>lalu</a:t>
            </a:r>
            <a:r>
              <a:rPr lang="en-ID" sz="24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2400" b="0" i="0" dirty="0" err="1">
                <a:solidFill>
                  <a:srgbClr val="717171"/>
                </a:solidFill>
                <a:effectLst/>
                <a:latin typeface="Avenir"/>
              </a:rPr>
              <a:t>lintas</a:t>
            </a:r>
            <a:r>
              <a:rPr lang="en-ID" sz="24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2400" b="0" i="0" dirty="0" err="1">
                <a:solidFill>
                  <a:srgbClr val="717171"/>
                </a:solidFill>
                <a:effectLst/>
                <a:latin typeface="Avenir"/>
              </a:rPr>
              <a:t>internetmu</a:t>
            </a:r>
            <a:r>
              <a:rPr lang="en-ID" sz="2400" b="0" i="0" dirty="0">
                <a:solidFill>
                  <a:srgbClr val="717171"/>
                </a:solidFill>
                <a:effectLst/>
                <a:latin typeface="Avenir"/>
              </a:rPr>
              <a:t> 100% </a:t>
            </a:r>
            <a:r>
              <a:rPr lang="en-ID" sz="2400" b="0" i="0" dirty="0" err="1">
                <a:solidFill>
                  <a:srgbClr val="717171"/>
                </a:solidFill>
                <a:effectLst/>
                <a:latin typeface="Avenir"/>
              </a:rPr>
              <a:t>melalui</a:t>
            </a:r>
            <a:r>
              <a:rPr lang="en-ID" sz="2400" b="0" i="0" dirty="0">
                <a:solidFill>
                  <a:srgbClr val="717171"/>
                </a:solidFill>
                <a:effectLst/>
                <a:latin typeface="Avenir"/>
              </a:rPr>
              <a:t> server VPN. Hal </a:t>
            </a:r>
            <a:r>
              <a:rPr lang="en-ID" sz="2400" b="0" i="0" dirty="0" err="1">
                <a:solidFill>
                  <a:srgbClr val="717171"/>
                </a:solidFill>
                <a:effectLst/>
                <a:latin typeface="Avenir"/>
              </a:rPr>
              <a:t>tersebut</a:t>
            </a:r>
            <a:r>
              <a:rPr lang="en-ID" sz="24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2400" b="0" i="0" dirty="0" err="1">
                <a:solidFill>
                  <a:srgbClr val="717171"/>
                </a:solidFill>
                <a:effectLst/>
                <a:latin typeface="Avenir"/>
              </a:rPr>
              <a:t>bekerja</a:t>
            </a:r>
            <a:r>
              <a:rPr lang="en-ID" sz="24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2400" b="0" i="0" dirty="0" err="1">
                <a:solidFill>
                  <a:srgbClr val="717171"/>
                </a:solidFill>
                <a:effectLst/>
                <a:latin typeface="Avenir"/>
              </a:rPr>
              <a:t>dengan</a:t>
            </a:r>
            <a:r>
              <a:rPr lang="en-ID" sz="24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2400" b="0" i="0" dirty="0" err="1">
                <a:solidFill>
                  <a:srgbClr val="717171"/>
                </a:solidFill>
                <a:effectLst/>
                <a:latin typeface="Avenir"/>
              </a:rPr>
              <a:t>mengubah</a:t>
            </a:r>
            <a:r>
              <a:rPr lang="en-ID" sz="2400" b="0" i="0" dirty="0">
                <a:solidFill>
                  <a:srgbClr val="717171"/>
                </a:solidFill>
                <a:effectLst/>
                <a:latin typeface="Avenir"/>
              </a:rPr>
              <a:t> routing ISP </a:t>
            </a:r>
            <a:r>
              <a:rPr lang="en-ID" sz="2400" b="0" i="0" dirty="0" err="1">
                <a:solidFill>
                  <a:srgbClr val="717171"/>
                </a:solidFill>
                <a:effectLst/>
                <a:latin typeface="Avenir"/>
              </a:rPr>
              <a:t>lokal</a:t>
            </a:r>
            <a:r>
              <a:rPr lang="en-ID" sz="24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2400" b="0" i="0" dirty="0" err="1">
                <a:solidFill>
                  <a:srgbClr val="717171"/>
                </a:solidFill>
                <a:effectLst/>
                <a:latin typeface="Avenir"/>
              </a:rPr>
              <a:t>untuk</a:t>
            </a:r>
            <a:r>
              <a:rPr lang="en-ID" sz="24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2400" b="0" i="0" dirty="0" err="1">
                <a:solidFill>
                  <a:srgbClr val="717171"/>
                </a:solidFill>
                <a:effectLst/>
                <a:latin typeface="Avenir"/>
              </a:rPr>
              <a:t>semua</a:t>
            </a:r>
            <a:r>
              <a:rPr lang="en-ID" sz="2400" b="0" i="0" dirty="0">
                <a:solidFill>
                  <a:srgbClr val="717171"/>
                </a:solidFill>
                <a:effectLst/>
                <a:latin typeface="Avenir"/>
              </a:rPr>
              <a:t> program. Hal </a:t>
            </a:r>
            <a:r>
              <a:rPr lang="en-ID" sz="2400" b="0" i="0" dirty="0" err="1">
                <a:solidFill>
                  <a:srgbClr val="717171"/>
                </a:solidFill>
                <a:effectLst/>
                <a:latin typeface="Avenir"/>
              </a:rPr>
              <a:t>ini</a:t>
            </a:r>
            <a:r>
              <a:rPr lang="en-ID" sz="24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2400" b="0" i="0" dirty="0" err="1">
                <a:solidFill>
                  <a:srgbClr val="717171"/>
                </a:solidFill>
                <a:effectLst/>
                <a:latin typeface="Avenir"/>
              </a:rPr>
              <a:t>berarti</a:t>
            </a:r>
            <a:r>
              <a:rPr lang="en-ID" sz="24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2400" b="0" i="0" dirty="0" err="1">
                <a:solidFill>
                  <a:srgbClr val="717171"/>
                </a:solidFill>
                <a:effectLst/>
                <a:latin typeface="Avenir"/>
              </a:rPr>
              <a:t>tidak</a:t>
            </a:r>
            <a:r>
              <a:rPr lang="en-ID" sz="24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2400" b="0" i="0" dirty="0" err="1">
                <a:solidFill>
                  <a:srgbClr val="717171"/>
                </a:solidFill>
                <a:effectLst/>
                <a:latin typeface="Avenir"/>
              </a:rPr>
              <a:t>seperti</a:t>
            </a:r>
            <a:r>
              <a:rPr lang="en-ID" sz="2400" b="0" i="0" dirty="0">
                <a:solidFill>
                  <a:srgbClr val="717171"/>
                </a:solidFill>
                <a:effectLst/>
                <a:latin typeface="Avenir"/>
              </a:rPr>
              <a:t> proxy, VPN </a:t>
            </a:r>
            <a:r>
              <a:rPr lang="en-ID" sz="2400" b="0" i="0" dirty="0" err="1">
                <a:solidFill>
                  <a:srgbClr val="717171"/>
                </a:solidFill>
                <a:effectLst/>
                <a:latin typeface="Avenir"/>
              </a:rPr>
              <a:t>akan</a:t>
            </a:r>
            <a:r>
              <a:rPr lang="en-ID" sz="24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2400" b="0" i="0" dirty="0" err="1">
                <a:solidFill>
                  <a:srgbClr val="717171"/>
                </a:solidFill>
                <a:effectLst/>
                <a:latin typeface="Avenir"/>
              </a:rPr>
              <a:t>menyembunyikan</a:t>
            </a:r>
            <a:r>
              <a:rPr lang="en-ID" sz="24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2400" b="0" i="0" dirty="0" err="1">
                <a:solidFill>
                  <a:srgbClr val="717171"/>
                </a:solidFill>
                <a:effectLst/>
                <a:latin typeface="Avenir"/>
              </a:rPr>
              <a:t>aktivitas</a:t>
            </a:r>
            <a:r>
              <a:rPr lang="en-ID" sz="2400" b="0" i="0" dirty="0">
                <a:solidFill>
                  <a:srgbClr val="717171"/>
                </a:solidFill>
                <a:effectLst/>
                <a:latin typeface="Avenir"/>
              </a:rPr>
              <a:t> browsing, email, download dan lain </a:t>
            </a:r>
            <a:r>
              <a:rPr lang="en-ID" sz="2400" b="0" i="0" dirty="0" err="1">
                <a:solidFill>
                  <a:srgbClr val="717171"/>
                </a:solidFill>
                <a:effectLst/>
                <a:latin typeface="Avenir"/>
              </a:rPr>
              <a:t>sebagainya</a:t>
            </a:r>
            <a:r>
              <a:rPr lang="en-ID" sz="24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2400" b="0" i="0" dirty="0" err="1">
                <a:solidFill>
                  <a:srgbClr val="717171"/>
                </a:solidFill>
                <a:effectLst/>
                <a:latin typeface="Avenir"/>
              </a:rPr>
              <a:t>dalam</a:t>
            </a:r>
            <a:r>
              <a:rPr lang="en-ID" sz="24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2400" b="0" i="0" dirty="0" err="1">
                <a:solidFill>
                  <a:srgbClr val="717171"/>
                </a:solidFill>
                <a:effectLst/>
                <a:latin typeface="Avenir"/>
              </a:rPr>
              <a:t>waktu</a:t>
            </a:r>
            <a:r>
              <a:rPr lang="en-ID" sz="2400" b="0" i="0" dirty="0">
                <a:solidFill>
                  <a:srgbClr val="717171"/>
                </a:solidFill>
                <a:effectLst/>
                <a:latin typeface="Avenir"/>
              </a:rPr>
              <a:t> yang </a:t>
            </a:r>
            <a:r>
              <a:rPr lang="en-ID" sz="2400" b="0" i="0" dirty="0" err="1">
                <a:solidFill>
                  <a:srgbClr val="717171"/>
                </a:solidFill>
                <a:effectLst/>
                <a:latin typeface="Avenir"/>
              </a:rPr>
              <a:t>bersamaan</a:t>
            </a:r>
            <a:r>
              <a:rPr lang="en-ID" sz="2400" b="0" i="0" dirty="0">
                <a:solidFill>
                  <a:srgbClr val="717171"/>
                </a:solidFill>
                <a:effectLst/>
                <a:latin typeface="Avenir"/>
              </a:rPr>
              <a:t>.</a:t>
            </a:r>
          </a:p>
          <a:p>
            <a:pPr algn="l"/>
            <a:r>
              <a:rPr lang="en-ID" sz="2400" b="0" i="0" dirty="0" err="1">
                <a:solidFill>
                  <a:srgbClr val="717171"/>
                </a:solidFill>
                <a:effectLst/>
                <a:latin typeface="Avenir"/>
              </a:rPr>
              <a:t>Berbicara</a:t>
            </a:r>
            <a:r>
              <a:rPr lang="en-ID" sz="24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2400" b="0" i="0" dirty="0" err="1">
                <a:solidFill>
                  <a:srgbClr val="717171"/>
                </a:solidFill>
                <a:effectLst/>
                <a:latin typeface="Avenir"/>
              </a:rPr>
              <a:t>tentang</a:t>
            </a:r>
            <a:r>
              <a:rPr lang="en-ID" sz="24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2400" b="0" i="0" dirty="0" err="1">
                <a:solidFill>
                  <a:srgbClr val="717171"/>
                </a:solidFill>
                <a:effectLst/>
                <a:latin typeface="Avenir"/>
              </a:rPr>
              <a:t>keamanan</a:t>
            </a:r>
            <a:r>
              <a:rPr lang="en-ID" sz="2400" b="0" i="0" dirty="0">
                <a:solidFill>
                  <a:srgbClr val="717171"/>
                </a:solidFill>
                <a:effectLst/>
                <a:latin typeface="Avenir"/>
              </a:rPr>
              <a:t>, </a:t>
            </a:r>
            <a:r>
              <a:rPr lang="en-ID" sz="2400" b="0" i="0" dirty="0" err="1">
                <a:solidFill>
                  <a:srgbClr val="717171"/>
                </a:solidFill>
                <a:effectLst/>
                <a:latin typeface="Avenir"/>
              </a:rPr>
              <a:t>Penggunaan</a:t>
            </a:r>
            <a:r>
              <a:rPr lang="en-ID" sz="2400" b="0" i="0" dirty="0">
                <a:solidFill>
                  <a:srgbClr val="717171"/>
                </a:solidFill>
                <a:effectLst/>
                <a:latin typeface="Avenir"/>
              </a:rPr>
              <a:t> VPN </a:t>
            </a:r>
            <a:r>
              <a:rPr lang="en-ID" sz="2400" b="0" i="0" dirty="0" err="1">
                <a:solidFill>
                  <a:srgbClr val="717171"/>
                </a:solidFill>
                <a:effectLst/>
                <a:latin typeface="Avenir"/>
              </a:rPr>
              <a:t>akan</a:t>
            </a:r>
            <a:r>
              <a:rPr lang="en-ID" sz="24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2400" b="0" i="0" dirty="0" err="1">
                <a:solidFill>
                  <a:srgbClr val="717171"/>
                </a:solidFill>
                <a:effectLst/>
                <a:latin typeface="Avenir"/>
              </a:rPr>
              <a:t>mengenkripsi</a:t>
            </a:r>
            <a:r>
              <a:rPr lang="en-ID" sz="24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2400" b="0" i="0" dirty="0" err="1">
                <a:solidFill>
                  <a:srgbClr val="717171"/>
                </a:solidFill>
                <a:effectLst/>
                <a:latin typeface="Avenir"/>
              </a:rPr>
              <a:t>semua</a:t>
            </a:r>
            <a:r>
              <a:rPr lang="en-ID" sz="24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2400" b="0" i="0" dirty="0" err="1">
                <a:solidFill>
                  <a:srgbClr val="717171"/>
                </a:solidFill>
                <a:effectLst/>
                <a:latin typeface="Avenir"/>
              </a:rPr>
              <a:t>lalu</a:t>
            </a:r>
            <a:r>
              <a:rPr lang="en-ID" sz="24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2400" b="0" i="0" dirty="0" err="1">
                <a:solidFill>
                  <a:srgbClr val="717171"/>
                </a:solidFill>
                <a:effectLst/>
                <a:latin typeface="Avenir"/>
              </a:rPr>
              <a:t>lintas</a:t>
            </a:r>
            <a:r>
              <a:rPr lang="en-ID" sz="2400" b="0" i="0" dirty="0">
                <a:solidFill>
                  <a:srgbClr val="717171"/>
                </a:solidFill>
                <a:effectLst/>
                <a:latin typeface="Avenir"/>
              </a:rPr>
              <a:t> internet dan </a:t>
            </a:r>
            <a:r>
              <a:rPr lang="en-ID" sz="2400" b="0" i="0" dirty="0" err="1">
                <a:solidFill>
                  <a:srgbClr val="717171"/>
                </a:solidFill>
                <a:effectLst/>
                <a:latin typeface="Avenir"/>
              </a:rPr>
              <a:t>jalur</a:t>
            </a:r>
            <a:r>
              <a:rPr lang="en-ID" sz="2400" b="0" i="0" dirty="0">
                <a:solidFill>
                  <a:srgbClr val="717171"/>
                </a:solidFill>
                <a:effectLst/>
                <a:latin typeface="Avenir"/>
              </a:rPr>
              <a:t> yang </a:t>
            </a:r>
            <a:r>
              <a:rPr lang="en-ID" sz="2400" b="0" i="0" dirty="0" err="1">
                <a:solidFill>
                  <a:srgbClr val="717171"/>
                </a:solidFill>
                <a:effectLst/>
                <a:latin typeface="Avenir"/>
              </a:rPr>
              <a:t>melalui</a:t>
            </a:r>
            <a:r>
              <a:rPr lang="en-ID" sz="2400" b="0" i="0" dirty="0">
                <a:solidFill>
                  <a:srgbClr val="717171"/>
                </a:solidFill>
                <a:effectLst/>
                <a:latin typeface="Avenir"/>
              </a:rPr>
              <a:t> server VPN. Oleh </a:t>
            </a:r>
            <a:r>
              <a:rPr lang="en-ID" sz="2400" b="0" i="0" dirty="0" err="1">
                <a:solidFill>
                  <a:srgbClr val="717171"/>
                </a:solidFill>
                <a:effectLst/>
                <a:latin typeface="Avenir"/>
              </a:rPr>
              <a:t>karena</a:t>
            </a:r>
            <a:r>
              <a:rPr lang="en-ID" sz="24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2400" b="0" i="0" dirty="0" err="1">
                <a:solidFill>
                  <a:srgbClr val="717171"/>
                </a:solidFill>
                <a:effectLst/>
                <a:latin typeface="Avenir"/>
              </a:rPr>
              <a:t>itu</a:t>
            </a:r>
            <a:r>
              <a:rPr lang="en-ID" sz="24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2400" b="0" i="0" dirty="0" err="1">
                <a:solidFill>
                  <a:srgbClr val="717171"/>
                </a:solidFill>
                <a:effectLst/>
                <a:latin typeface="Avenir"/>
              </a:rPr>
              <a:t>dengan</a:t>
            </a:r>
            <a:r>
              <a:rPr lang="en-ID" sz="24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2400" b="0" i="0" dirty="0" err="1">
                <a:solidFill>
                  <a:srgbClr val="717171"/>
                </a:solidFill>
                <a:effectLst/>
                <a:latin typeface="Avenir"/>
              </a:rPr>
              <a:t>fitur-fitur</a:t>
            </a:r>
            <a:r>
              <a:rPr lang="en-ID" sz="2400" b="0" i="0" dirty="0">
                <a:solidFill>
                  <a:srgbClr val="717171"/>
                </a:solidFill>
                <a:effectLst/>
                <a:latin typeface="Avenir"/>
              </a:rPr>
              <a:t> yang </a:t>
            </a:r>
            <a:r>
              <a:rPr lang="en-ID" sz="2400" b="0" i="0" dirty="0" err="1">
                <a:solidFill>
                  <a:srgbClr val="717171"/>
                </a:solidFill>
                <a:effectLst/>
                <a:latin typeface="Avenir"/>
              </a:rPr>
              <a:t>ditawarkan</a:t>
            </a:r>
            <a:r>
              <a:rPr lang="en-ID" sz="24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2400" b="0" i="0" dirty="0" err="1">
                <a:solidFill>
                  <a:srgbClr val="717171"/>
                </a:solidFill>
                <a:effectLst/>
                <a:latin typeface="Avenir"/>
              </a:rPr>
              <a:t>layanan</a:t>
            </a:r>
            <a:r>
              <a:rPr lang="en-ID" sz="2400" b="0" i="0" dirty="0">
                <a:solidFill>
                  <a:srgbClr val="717171"/>
                </a:solidFill>
                <a:effectLst/>
                <a:latin typeface="Avenir"/>
              </a:rPr>
              <a:t> VPN </a:t>
            </a:r>
            <a:r>
              <a:rPr lang="en-ID" sz="2400" b="0" i="0" dirty="0" err="1">
                <a:solidFill>
                  <a:srgbClr val="717171"/>
                </a:solidFill>
                <a:effectLst/>
                <a:latin typeface="Avenir"/>
              </a:rPr>
              <a:t>sering</a:t>
            </a:r>
            <a:r>
              <a:rPr lang="en-ID" sz="24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2400" b="0" i="0" dirty="0" err="1">
                <a:solidFill>
                  <a:srgbClr val="717171"/>
                </a:solidFill>
                <a:effectLst/>
                <a:latin typeface="Avenir"/>
              </a:rPr>
              <a:t>lebih</a:t>
            </a:r>
            <a:r>
              <a:rPr lang="en-ID" sz="2400" b="0" i="0" dirty="0">
                <a:solidFill>
                  <a:srgbClr val="717171"/>
                </a:solidFill>
                <a:effectLst/>
                <a:latin typeface="Avenir"/>
              </a:rPr>
              <a:t> mahal </a:t>
            </a:r>
            <a:r>
              <a:rPr lang="en-ID" sz="2400" b="0" i="0" dirty="0" err="1">
                <a:solidFill>
                  <a:srgbClr val="717171"/>
                </a:solidFill>
                <a:effectLst/>
                <a:latin typeface="Avenir"/>
              </a:rPr>
              <a:t>dibandingkan</a:t>
            </a:r>
            <a:r>
              <a:rPr lang="en-ID" sz="24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2400" b="0" i="0" dirty="0" err="1">
                <a:solidFill>
                  <a:srgbClr val="717171"/>
                </a:solidFill>
                <a:effectLst/>
                <a:latin typeface="Avenir"/>
              </a:rPr>
              <a:t>layanan</a:t>
            </a:r>
            <a:r>
              <a:rPr lang="en-ID" sz="2400" b="0" i="0" dirty="0">
                <a:solidFill>
                  <a:srgbClr val="717171"/>
                </a:solidFill>
                <a:effectLst/>
                <a:latin typeface="Avenir"/>
              </a:rPr>
              <a:t> server proxy </a:t>
            </a:r>
            <a:r>
              <a:rPr lang="en-ID" sz="2400" b="0" i="0" dirty="0" err="1">
                <a:solidFill>
                  <a:srgbClr val="717171"/>
                </a:solidFill>
                <a:effectLst/>
                <a:latin typeface="Avenir"/>
              </a:rPr>
              <a:t>namun</a:t>
            </a:r>
            <a:r>
              <a:rPr lang="en-ID" sz="24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2400" b="0" i="0" dirty="0" err="1">
                <a:solidFill>
                  <a:srgbClr val="717171"/>
                </a:solidFill>
                <a:effectLst/>
                <a:latin typeface="Avenir"/>
              </a:rPr>
              <a:t>dengan</a:t>
            </a:r>
            <a:r>
              <a:rPr lang="en-ID" sz="24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2400" b="0" i="0" dirty="0" err="1">
                <a:solidFill>
                  <a:srgbClr val="717171"/>
                </a:solidFill>
                <a:effectLst/>
                <a:latin typeface="Avenir"/>
              </a:rPr>
              <a:t>keamanan</a:t>
            </a:r>
            <a:r>
              <a:rPr lang="en-ID" sz="2400" b="0" i="0" dirty="0">
                <a:solidFill>
                  <a:srgbClr val="717171"/>
                </a:solidFill>
                <a:effectLst/>
                <a:latin typeface="Avenir"/>
              </a:rPr>
              <a:t> yang </a:t>
            </a:r>
            <a:r>
              <a:rPr lang="en-ID" sz="2400" b="0" i="0" dirty="0" err="1">
                <a:solidFill>
                  <a:srgbClr val="717171"/>
                </a:solidFill>
                <a:effectLst/>
                <a:latin typeface="Avenir"/>
              </a:rPr>
              <a:t>lebih</a:t>
            </a:r>
            <a:r>
              <a:rPr lang="en-ID" sz="24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2400" b="0" i="0" dirty="0" err="1">
                <a:solidFill>
                  <a:srgbClr val="717171"/>
                </a:solidFill>
                <a:effectLst/>
                <a:latin typeface="Avenir"/>
              </a:rPr>
              <a:t>dari</a:t>
            </a:r>
            <a:r>
              <a:rPr lang="en-ID" sz="2400" b="0" i="0" dirty="0">
                <a:solidFill>
                  <a:srgbClr val="717171"/>
                </a:solidFill>
                <a:effectLst/>
                <a:latin typeface="Avenir"/>
              </a:rPr>
              <a:t> proxy.</a:t>
            </a:r>
          </a:p>
          <a:p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1719497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8691D-F6B5-4AC9-8EAF-57E6A03C8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8A339FE-F711-3A08-FB31-73E40B5DED3B}"/>
                  </a:ext>
                </a:extLst>
              </p14:cNvPr>
              <p14:cNvContentPartPr/>
              <p14:nvPr/>
            </p14:nvContentPartPr>
            <p14:xfrm>
              <a:off x="1282907" y="5646293"/>
              <a:ext cx="12960" cy="33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8A339FE-F711-3A08-FB31-73E40B5DED3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4267" y="5637653"/>
                <a:ext cx="30600" cy="514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Difference Between Proxy Server And VPN - VPN vs Proxy Server Explained">
            <a:hlinkClick r:id="" action="ppaction://media"/>
            <a:extLst>
              <a:ext uri="{FF2B5EF4-FFF2-40B4-BE49-F238E27FC236}">
                <a16:creationId xmlns:a16="http://schemas.microsoft.com/office/drawing/2014/main" id="{CCC9E427-BB66-C6D3-759C-6CB285F1B16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34636"/>
            <a:ext cx="9164500" cy="5155484"/>
          </a:xfrm>
        </p:spPr>
      </p:pic>
    </p:spTree>
    <p:extLst>
      <p:ext uri="{BB962C8B-B14F-4D97-AF65-F5344CB8AC3E}">
        <p14:creationId xmlns:p14="http://schemas.microsoft.com/office/powerpoint/2010/main" val="1262452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68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193A9-77C7-3069-34F3-8252566E3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5984D-5CA0-D0F5-35A3-5BB2DEB18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130F35"/>
                </a:solidFill>
                <a:effectLst/>
                <a:latin typeface="Avalon"/>
              </a:rPr>
              <a:t>What are HTTP proxies?</a:t>
            </a:r>
          </a:p>
          <a:p>
            <a:pPr algn="l"/>
            <a:r>
              <a:rPr lang="en-US" b="0" i="0" dirty="0">
                <a:solidFill>
                  <a:srgbClr val="130F35"/>
                </a:solidFill>
                <a:effectLst/>
                <a:latin typeface="Avalon"/>
              </a:rPr>
              <a:t>HTTP stands for </a:t>
            </a:r>
            <a:r>
              <a:rPr lang="en-US" b="0" i="0" dirty="0" err="1">
                <a:solidFill>
                  <a:srgbClr val="130F35"/>
                </a:solidFill>
                <a:effectLst/>
                <a:latin typeface="Avalon"/>
              </a:rPr>
              <a:t>HyperText</a:t>
            </a:r>
            <a:r>
              <a:rPr lang="en-US" b="0" i="0" dirty="0">
                <a:solidFill>
                  <a:srgbClr val="130F35"/>
                </a:solidFill>
                <a:effectLst/>
                <a:latin typeface="Avalon"/>
              </a:rPr>
              <a:t> Transfer Protocol and is the foundation of any data exchange across the internet. It is a connectionless text-based protocol that allows fetching resources, like </a:t>
            </a:r>
            <a:r>
              <a:rPr lang="en-US" b="0" i="0" dirty="0" err="1">
                <a:solidFill>
                  <a:srgbClr val="130F35"/>
                </a:solidFill>
                <a:effectLst/>
                <a:latin typeface="Avalon"/>
              </a:rPr>
              <a:t>HyperText</a:t>
            </a:r>
            <a:r>
              <a:rPr lang="en-US" b="0" i="0" dirty="0">
                <a:solidFill>
                  <a:srgbClr val="130F35"/>
                </a:solidFill>
                <a:effectLst/>
                <a:latin typeface="Avalon"/>
              </a:rPr>
              <a:t> Markup Language (HTML) or other scripting languages, like CSS, and transmitting from web servers to web browsers</a:t>
            </a:r>
          </a:p>
          <a:p>
            <a:pPr algn="l"/>
            <a:endParaRPr lang="en-US" dirty="0">
              <a:solidFill>
                <a:srgbClr val="130F35"/>
              </a:solidFill>
              <a:latin typeface="Avalon"/>
            </a:endParaRPr>
          </a:p>
          <a:p>
            <a:pPr algn="l"/>
            <a:endParaRPr lang="en-US" b="0" i="0" dirty="0">
              <a:solidFill>
                <a:srgbClr val="130F35"/>
              </a:solidFill>
              <a:effectLst/>
              <a:latin typeface="Avalon"/>
            </a:endParaRP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379550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F71A8-A2E6-3D19-8129-8FB0771A2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FFD12-3A34-0BF9-7DD7-C5ACD0015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130F35"/>
                </a:solidFill>
                <a:effectLst/>
                <a:latin typeface="Avalon"/>
              </a:rPr>
              <a:t>What are SOCKS proxies?</a:t>
            </a:r>
          </a:p>
          <a:p>
            <a:pPr algn="l"/>
            <a:r>
              <a:rPr lang="en-US" b="0" i="0" dirty="0">
                <a:solidFill>
                  <a:srgbClr val="130F35"/>
                </a:solidFill>
                <a:effectLst/>
                <a:latin typeface="Avalon"/>
              </a:rPr>
              <a:t>SOCKS is another internet protocol. It stands for </a:t>
            </a:r>
            <a:r>
              <a:rPr lang="en-US" b="0" i="0" dirty="0" err="1">
                <a:solidFill>
                  <a:srgbClr val="130F35"/>
                </a:solidFill>
                <a:effectLst/>
                <a:latin typeface="Avalon"/>
              </a:rPr>
              <a:t>SOCKet</a:t>
            </a:r>
            <a:r>
              <a:rPr lang="en-US" b="0" i="0" dirty="0">
                <a:solidFill>
                  <a:srgbClr val="130F35"/>
                </a:solidFill>
                <a:effectLst/>
                <a:latin typeface="Avalon"/>
              </a:rPr>
              <a:t> Secure and is commonly used for traffic-intensive tasks, like content streaming or P2P sharing. SOCKS uses a Transmission Control Protocol (TCP) connection that is designed to send and receive data packets across the internet, as well as to guarantee successful delivery of resources over networks. 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342672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4AE599F3-DD16-4D51-8D56-BB283B11A0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Tools – Tools Security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B7DD4860-B44C-429D-96CA-74BE517F77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 b="1" u="sng"/>
              <a:t>Packet filtering</a:t>
            </a:r>
            <a:r>
              <a:rPr lang="en-US" altLang="en-US" sz="2400" b="1"/>
              <a:t> – Nama lain firewall, bekerja dengan menolak paket-paket TCP/IP dari jaringan luar berdasarkan nomor IP dan akses layanan.   </a:t>
            </a:r>
            <a:endParaRPr lang="en-US" altLang="en-US" sz="2400"/>
          </a:p>
          <a:p>
            <a:pPr>
              <a:lnSpc>
                <a:spcPct val="80000"/>
              </a:lnSpc>
            </a:pPr>
            <a:r>
              <a:rPr lang="en-US" altLang="en-US" sz="2400" b="1" u="sng"/>
              <a:t>Network Address Translation</a:t>
            </a:r>
            <a:r>
              <a:rPr lang="en-US" altLang="en-US" sz="2400" b="1"/>
              <a:t> (NAT) – mengubah dan menyamarkan alamat IP  internal  dari jaringan luar   </a:t>
            </a:r>
            <a:endParaRPr lang="en-US" altLang="en-US" sz="2400"/>
          </a:p>
          <a:p>
            <a:pPr>
              <a:lnSpc>
                <a:spcPct val="80000"/>
              </a:lnSpc>
            </a:pPr>
            <a:r>
              <a:rPr lang="en-US" altLang="en-US" sz="2400" b="1" u="sng"/>
              <a:t>Proxy services</a:t>
            </a:r>
            <a:r>
              <a:rPr lang="en-US" altLang="en-US" sz="2400" b="1"/>
              <a:t> – digunakan sebagai perantara untuk melakukan permintaan dari dan ke internet.  Dapat digunakan untuk mengatur policy user dan content filtering.</a:t>
            </a:r>
            <a:endParaRPr lang="en-US" altLang="en-US" sz="2400"/>
          </a:p>
          <a:p>
            <a:pPr>
              <a:lnSpc>
                <a:spcPct val="80000"/>
              </a:lnSpc>
            </a:pPr>
            <a:r>
              <a:rPr lang="en-US" altLang="en-US" sz="2400" b="1" u="sng"/>
              <a:t>Otentikasi server</a:t>
            </a:r>
            <a:r>
              <a:rPr lang="en-US" altLang="en-US" sz="2400" b="1"/>
              <a:t> – memungkinkan user untuk memisahkan antara layanan dan otentikasi server. User harus mendapat tiket dari otentikasi server sebelum memperoleh akses dari server, cth : NIS, Kerberos, dll   </a:t>
            </a:r>
            <a:endParaRPr lang="en-US" altLang="en-US" sz="2400"/>
          </a:p>
          <a:p>
            <a:pPr>
              <a:lnSpc>
                <a:spcPct val="80000"/>
              </a:lnSpc>
            </a:pPr>
            <a:endParaRPr lang="en-US" altLang="en-US"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5D4414C0-1FB9-4BCE-B313-3102FEE608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Sidebar: What is tunneling?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DCAC7C53-83B9-4306-B32D-AEA2A5D603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Putting one type of packet inside another</a:t>
            </a:r>
          </a:p>
          <a:p>
            <a:r>
              <a:rPr lang="en-US" altLang="en-US" dirty="0"/>
              <a:t>Both parties must be aware of tunnel for it to work</a:t>
            </a:r>
          </a:p>
          <a:p>
            <a:r>
              <a:rPr lang="en-US" altLang="en-US" dirty="0"/>
              <a:t>Example in next slide - AppleTalk over IP Tunnel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20907AA9-5857-408A-B3A7-D9B8EF05D2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900"/>
              <a:t>Example: AppleTalk over IP Tunnel</a:t>
            </a:r>
          </a:p>
        </p:txBody>
      </p:sp>
      <p:pic>
        <p:nvPicPr>
          <p:cNvPr id="14339" name="Picture 3">
            <a:extLst>
              <a:ext uri="{FF2B5EF4-FFF2-40B4-BE49-F238E27FC236}">
                <a16:creationId xmlns:a16="http://schemas.microsoft.com/office/drawing/2014/main" id="{14A86A20-3D88-4F3E-98D1-DE430BD6538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" y="1447800"/>
            <a:ext cx="8229600" cy="20145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B9A94DA3-B2AB-4A01-87E5-37DBB5A92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5410200"/>
            <a:ext cx="6248400" cy="84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>
            <a:extLst>
              <a:ext uri="{FF2B5EF4-FFF2-40B4-BE49-F238E27FC236}">
                <a16:creationId xmlns:a16="http://schemas.microsoft.com/office/drawing/2014/main" id="{E9C5CC10-0007-4021-9E16-2CF9E8311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505200"/>
            <a:ext cx="6248400" cy="182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6981-DF8C-43F8-8E29-6B45DB468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D68AD-DA8A-4D7C-B4D6-CD8611F81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3250" name="Picture 2" descr="pengertian IP Tunnel - Mahabarata">
            <a:extLst>
              <a:ext uri="{FF2B5EF4-FFF2-40B4-BE49-F238E27FC236}">
                <a16:creationId xmlns:a16="http://schemas.microsoft.com/office/drawing/2014/main" id="{592D4B85-7C42-4843-B5B5-4DC291794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095499"/>
            <a:ext cx="9149308" cy="354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878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50C9F-F3A8-4129-91DD-AC90106AB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Online Media 3" title="How VPNs use tunneling and encryption">
            <a:hlinkClick r:id="" action="ppaction://media"/>
            <a:extLst>
              <a:ext uri="{FF2B5EF4-FFF2-40B4-BE49-F238E27FC236}">
                <a16:creationId xmlns:a16="http://schemas.microsoft.com/office/drawing/2014/main" id="{120202EB-D806-4891-A410-1E28830D5115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66738" y="1600200"/>
            <a:ext cx="8010525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3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092C4D46-C016-43B8-952E-EB00A5876B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Tipe VPN 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1B473B23-8E27-4C1E-9854-C848B39AB6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en-US"/>
              <a:t>Berbasis hardware</a:t>
            </a:r>
          </a:p>
          <a:p>
            <a:pPr lvl="1"/>
            <a:r>
              <a:rPr lang="en-US" altLang="en-US"/>
              <a:t>Standalone/Software-based</a:t>
            </a:r>
          </a:p>
          <a:p>
            <a:pPr lvl="1"/>
            <a:r>
              <a:rPr lang="en-US" altLang="en-US"/>
              <a:t>Gabungan keduanya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A4CDCA84-DB4B-4B36-8CA2-DFBBF3A030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Jenis VPN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0958F786-0CEC-4F71-BC17-32E596325F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en-US"/>
              <a:t>Remote-Access</a:t>
            </a:r>
          </a:p>
          <a:p>
            <a:pPr lvl="1"/>
            <a:r>
              <a:rPr lang="en-US" altLang="en-US"/>
              <a:t>Site-to-Site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548F11E9-F6A2-45DB-B9EC-307829EA86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is a VPN? (cont…)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F7CEC27B-6490-46F0-82AB-7B0CBFDD9F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85950"/>
            <a:ext cx="8153400" cy="45148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Remote-Access</a:t>
            </a:r>
          </a:p>
          <a:p>
            <a:pPr marL="692150" lvl="1" indent="-347663">
              <a:lnSpc>
                <a:spcPct val="90000"/>
              </a:lnSpc>
            </a:pPr>
            <a:r>
              <a:rPr lang="en-US" altLang="en-US"/>
              <a:t>The typical example of this is a dial-up connection from home or for a mobile worker, who needs to connect to secure materials remotely</a:t>
            </a:r>
          </a:p>
          <a:p>
            <a:pPr>
              <a:lnSpc>
                <a:spcPct val="90000"/>
              </a:lnSpc>
            </a:pPr>
            <a:r>
              <a:rPr lang="en-US" altLang="en-US"/>
              <a:t>Site-to-Site</a:t>
            </a:r>
          </a:p>
          <a:p>
            <a:pPr marL="692150" lvl="1" indent="-347663">
              <a:lnSpc>
                <a:spcPct val="90000"/>
              </a:lnSpc>
            </a:pPr>
            <a:r>
              <a:rPr lang="en-US" altLang="en-US"/>
              <a:t>The typical example of this is a company that has offices in two different geographical locations, and wants to have a secure network connection between the two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597F90C5-BE66-4E3D-A618-3F8F0E5487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Remote-Access Example</a:t>
            </a:r>
            <a:endParaRPr lang="en-US" altLang="en-US" sz="4100"/>
          </a:p>
        </p:txBody>
      </p:sp>
      <p:graphicFrame>
        <p:nvGraphicFramePr>
          <p:cNvPr id="17411" name="Object 3">
            <a:extLst>
              <a:ext uri="{FF2B5EF4-FFF2-40B4-BE49-F238E27FC236}">
                <a16:creationId xmlns:a16="http://schemas.microsoft.com/office/drawing/2014/main" id="{4AC8886D-2386-4703-8000-59BC4B91CC08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457200" y="2613025"/>
          <a:ext cx="6432550" cy="248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6392150" imgH="2289817" progId="Visio.Drawing.6">
                  <p:embed/>
                </p:oleObj>
              </mc:Choice>
              <mc:Fallback>
                <p:oleObj name="Visio" r:id="rId2" imgW="6392150" imgH="2289817" progId="Visio.Drawing.6">
                  <p:embed/>
                  <p:pic>
                    <p:nvPicPr>
                      <p:cNvPr id="0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613025"/>
                        <a:ext cx="6432550" cy="2482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3313F30F-B88D-46B8-BDDE-42E78092C6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Site-to-Site Example</a:t>
            </a:r>
          </a:p>
        </p:txBody>
      </p:sp>
      <p:graphicFrame>
        <p:nvGraphicFramePr>
          <p:cNvPr id="18435" name="Object 3">
            <a:extLst>
              <a:ext uri="{FF2B5EF4-FFF2-40B4-BE49-F238E27FC236}">
                <a16:creationId xmlns:a16="http://schemas.microsoft.com/office/drawing/2014/main" id="{E190BED2-3199-4AC0-B273-7D9E6A231096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457200" y="2662238"/>
          <a:ext cx="8229600" cy="240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8105157" imgH="2192332" progId="Visio.Drawing.6">
                  <p:embed/>
                </p:oleObj>
              </mc:Choice>
              <mc:Fallback>
                <p:oleObj name="Visio" r:id="rId2" imgW="8105157" imgH="2192332" progId="Visio.Drawing.6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662238"/>
                        <a:ext cx="8229600" cy="240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C3E16-26E6-4846-A209-0E3122AAE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0" i="0" dirty="0" err="1">
                <a:solidFill>
                  <a:srgbClr val="2A2A2A"/>
                </a:solidFill>
                <a:effectLst/>
                <a:latin typeface="Fjalla One"/>
              </a:rPr>
              <a:t>Akses</a:t>
            </a:r>
            <a:r>
              <a:rPr lang="en-ID" b="0" i="0" dirty="0">
                <a:solidFill>
                  <a:srgbClr val="2A2A2A"/>
                </a:solidFill>
                <a:effectLst/>
                <a:latin typeface="Fjalla One"/>
              </a:rPr>
              <a:t> </a:t>
            </a:r>
            <a:r>
              <a:rPr lang="en-ID" b="0" i="0" dirty="0" err="1">
                <a:solidFill>
                  <a:srgbClr val="2A2A2A"/>
                </a:solidFill>
                <a:effectLst/>
                <a:latin typeface="Fjalla One"/>
              </a:rPr>
              <a:t>ke</a:t>
            </a:r>
            <a:r>
              <a:rPr lang="en-ID" b="0" i="0" dirty="0">
                <a:solidFill>
                  <a:srgbClr val="2A2A2A"/>
                </a:solidFill>
                <a:effectLst/>
                <a:latin typeface="Fjalla One"/>
              </a:rPr>
              <a:t> internet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BABE8-7D16-40AF-A4CD-36F5366E2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fontAlgn="base">
              <a:buFont typeface="Arial" panose="020B0604020202020204" pitchFamily="34" charset="0"/>
              <a:buChar char="•"/>
            </a:pP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VPN: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Layanan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VPN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memungkinkan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Anda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mengakses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semua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situs web yang di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blokir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di internet.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Baik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itu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di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blokir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oleh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pemerintahan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, ISP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atau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tempat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Anda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tersambung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ke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internet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Proxy: Server proxy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tidak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dapat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mem-bypass firewall, oleh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karena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itu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masih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ada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banyak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batasan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dalam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penggunaan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server proxy.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5833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291FA4E5-A3AC-4566-BF15-1CA4DAAABB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Definisi</a:t>
            </a:r>
            <a:r>
              <a:rPr lang="en-US" altLang="en-US" dirty="0"/>
              <a:t> VPN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C34901F7-D5E8-4437-83EE-1BB9C73B61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err="1"/>
              <a:t>Dua</a:t>
            </a:r>
            <a:r>
              <a:rPr lang="en-US" altLang="en-US" dirty="0"/>
              <a:t> </a:t>
            </a:r>
            <a:r>
              <a:rPr lang="en-US" altLang="en-US" dirty="0" err="1"/>
              <a:t>grup</a:t>
            </a:r>
            <a:r>
              <a:rPr lang="en-US" altLang="en-US" dirty="0"/>
              <a:t> </a:t>
            </a:r>
            <a:r>
              <a:rPr lang="en-US" altLang="en-US" dirty="0" err="1"/>
              <a:t>atau</a:t>
            </a:r>
            <a:r>
              <a:rPr lang="en-US" altLang="en-US" dirty="0"/>
              <a:t> </a:t>
            </a:r>
            <a:r>
              <a:rPr lang="en-US" altLang="en-US" dirty="0" err="1"/>
              <a:t>lebih</a:t>
            </a:r>
            <a:r>
              <a:rPr lang="en-US" altLang="en-US" dirty="0"/>
              <a:t>   </a:t>
            </a:r>
            <a:r>
              <a:rPr lang="en-US" altLang="en-US" dirty="0" err="1"/>
              <a:t>ingin</a:t>
            </a:r>
            <a:r>
              <a:rPr lang="en-US" altLang="en-US" dirty="0"/>
              <a:t> </a:t>
            </a:r>
            <a:r>
              <a:rPr lang="en-US" altLang="en-US" dirty="0" err="1"/>
              <a:t>berkomenikasi</a:t>
            </a:r>
            <a:r>
              <a:rPr lang="en-US" altLang="en-US" dirty="0"/>
              <a:t> </a:t>
            </a:r>
            <a:r>
              <a:rPr lang="en-US" altLang="en-US" dirty="0" err="1"/>
              <a:t>secara</a:t>
            </a:r>
            <a:r>
              <a:rPr lang="en-US" altLang="en-US" dirty="0"/>
              <a:t> </a:t>
            </a:r>
            <a:r>
              <a:rPr lang="en-US" altLang="en-US" dirty="0" err="1"/>
              <a:t>aman</a:t>
            </a:r>
            <a:r>
              <a:rPr lang="en-US" altLang="en-US" dirty="0"/>
              <a:t> </a:t>
            </a:r>
            <a:r>
              <a:rPr lang="en-US" altLang="en-US" dirty="0" err="1"/>
              <a:t>lewat</a:t>
            </a:r>
            <a:r>
              <a:rPr lang="en-US" altLang="en-US" dirty="0"/>
              <a:t> </a:t>
            </a:r>
            <a:r>
              <a:rPr lang="en-US" altLang="en-US" dirty="0" err="1"/>
              <a:t>jaringan</a:t>
            </a:r>
            <a:r>
              <a:rPr lang="en-US" altLang="en-US" dirty="0"/>
              <a:t> public  </a:t>
            </a:r>
          </a:p>
          <a:p>
            <a:r>
              <a:rPr lang="en-US" altLang="en-US" dirty="0"/>
              <a:t>VPNs </a:t>
            </a:r>
            <a:r>
              <a:rPr lang="en-US" altLang="en-US" dirty="0" err="1"/>
              <a:t>bekerja</a:t>
            </a:r>
            <a:r>
              <a:rPr lang="en-US" altLang="en-US" dirty="0"/>
              <a:t> pada Network layer</a:t>
            </a:r>
          </a:p>
          <a:p>
            <a:r>
              <a:rPr lang="en-US" altLang="en-US" dirty="0"/>
              <a:t> </a:t>
            </a:r>
            <a:r>
              <a:rPr lang="en-US" altLang="en-US" dirty="0" err="1"/>
              <a:t>Metode</a:t>
            </a:r>
            <a:r>
              <a:rPr lang="en-US" altLang="en-US" dirty="0"/>
              <a:t> </a:t>
            </a:r>
            <a:r>
              <a:rPr lang="en-US" altLang="en-US" dirty="0" err="1"/>
              <a:t>untuk</a:t>
            </a:r>
            <a:r>
              <a:rPr lang="en-US" altLang="en-US" dirty="0"/>
              <a:t> </a:t>
            </a:r>
            <a:r>
              <a:rPr lang="en-US" altLang="en-US" dirty="0" err="1"/>
              <a:t>menggunakan</a:t>
            </a:r>
            <a:r>
              <a:rPr lang="en-US" altLang="en-US" dirty="0"/>
              <a:t> </a:t>
            </a:r>
            <a:r>
              <a:rPr lang="en-US" altLang="en-US" dirty="0" err="1"/>
              <a:t>komunikasi</a:t>
            </a:r>
            <a:r>
              <a:rPr lang="en-US" altLang="en-US" dirty="0"/>
              <a:t> </a:t>
            </a:r>
            <a:r>
              <a:rPr lang="en-US" altLang="en-US" dirty="0" err="1"/>
              <a:t>privat</a:t>
            </a:r>
            <a:r>
              <a:rPr lang="en-US" altLang="en-US" dirty="0"/>
              <a:t> yang </a:t>
            </a:r>
            <a:r>
              <a:rPr lang="en-US" altLang="en-US" dirty="0" err="1"/>
              <a:t>aman</a:t>
            </a:r>
            <a:r>
              <a:rPr lang="en-US" altLang="en-US" dirty="0"/>
              <a:t> </a:t>
            </a:r>
            <a:r>
              <a:rPr lang="en-US" altLang="en-US" dirty="0" err="1"/>
              <a:t>lewat</a:t>
            </a:r>
            <a:r>
              <a:rPr lang="en-US" altLang="en-US" dirty="0"/>
              <a:t> </a:t>
            </a:r>
            <a:r>
              <a:rPr lang="en-US" altLang="en-US" dirty="0" err="1"/>
              <a:t>jaringan</a:t>
            </a:r>
            <a:r>
              <a:rPr lang="en-US" altLang="en-US" dirty="0"/>
              <a:t> </a:t>
            </a:r>
            <a:r>
              <a:rPr lang="en-US" altLang="en-US" dirty="0" err="1"/>
              <a:t>publik</a:t>
            </a:r>
            <a:r>
              <a:rPr lang="en-US" altLang="en-US" dirty="0"/>
              <a:t> </a:t>
            </a:r>
            <a:r>
              <a:rPr lang="en-US" altLang="en-US" dirty="0" err="1"/>
              <a:t>lewat</a:t>
            </a:r>
            <a:r>
              <a:rPr lang="en-US" altLang="en-US" dirty="0"/>
              <a:t> tunneling   </a:t>
            </a:r>
            <a:endParaRPr lang="en-US" altLang="en-US" i="1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C342B-B5F2-4D62-89A2-154F4B7D8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0" i="0" dirty="0" err="1">
                <a:solidFill>
                  <a:srgbClr val="2A2A2A"/>
                </a:solidFill>
                <a:effectLst/>
                <a:latin typeface="Fjalla One"/>
              </a:rPr>
              <a:t>Anonimitas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39EDE-13B6-464A-A147-84C8DF3BB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fontAlgn="base">
              <a:buFont typeface="Arial" panose="020B0604020202020204" pitchFamily="34" charset="0"/>
              <a:buChar char="•"/>
            </a:pP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VPN: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Penyedia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layanan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VPN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dapat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sepenuhnya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ID" b="0" i="0" u="none" strike="noStrike" dirty="0" err="1">
                <a:solidFill>
                  <a:srgbClr val="4E92DF"/>
                </a:solidFill>
                <a:effectLst/>
                <a:latin typeface="Roboto" panose="02000000000000000000" pitchFamily="2" charset="0"/>
                <a:hlinkClick r:id="rId2"/>
              </a:rPr>
              <a:t>menyembunyikan</a:t>
            </a:r>
            <a:r>
              <a:rPr lang="en-ID" b="0" i="0" u="none" strike="noStrike" dirty="0">
                <a:solidFill>
                  <a:srgbClr val="4E92DF"/>
                </a:solidFill>
                <a:effectLst/>
                <a:latin typeface="Roboto" panose="02000000000000000000" pitchFamily="2" charset="0"/>
                <a:hlinkClick r:id="rId2"/>
              </a:rPr>
              <a:t> </a:t>
            </a:r>
            <a:r>
              <a:rPr lang="en-ID" b="0" i="0" u="none" strike="noStrike" dirty="0" err="1">
                <a:solidFill>
                  <a:srgbClr val="4E92DF"/>
                </a:solidFill>
                <a:effectLst/>
                <a:latin typeface="Roboto" panose="02000000000000000000" pitchFamily="2" charset="0"/>
                <a:hlinkClick r:id="rId2"/>
              </a:rPr>
              <a:t>alamat</a:t>
            </a:r>
            <a:r>
              <a:rPr lang="en-ID" b="0" i="0" u="none" strike="noStrike" dirty="0">
                <a:solidFill>
                  <a:srgbClr val="4E92DF"/>
                </a:solidFill>
                <a:effectLst/>
                <a:latin typeface="Roboto" panose="02000000000000000000" pitchFamily="2" charset="0"/>
                <a:hlinkClick r:id="rId2"/>
              </a:rPr>
              <a:t> IP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asli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Anda,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tidak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ada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yang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dapat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mencuri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informasi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privasi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Anda dan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mengintip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lalu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lintas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internet Anda.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Proxy: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Pemilik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server proxy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mengetahui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alamat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IP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asli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Anda dan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dapat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memantau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lalu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lintas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di situs web non-HTTPS,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sehingga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Anda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tidak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sepenuhnya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anonim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588832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0CA57-BE2C-4550-9CAF-A5B9F62EA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0" i="0" dirty="0" err="1">
                <a:solidFill>
                  <a:srgbClr val="2A2A2A"/>
                </a:solidFill>
                <a:effectLst/>
                <a:latin typeface="Fjalla One"/>
              </a:rPr>
              <a:t>Kecepatan</a:t>
            </a:r>
            <a:r>
              <a:rPr lang="en-ID" b="0" i="0" dirty="0">
                <a:solidFill>
                  <a:srgbClr val="2A2A2A"/>
                </a:solidFill>
                <a:effectLst/>
                <a:latin typeface="Fjalla One"/>
              </a:rPr>
              <a:t> </a:t>
            </a:r>
            <a:r>
              <a:rPr lang="en-ID" b="0" i="0" dirty="0" err="1">
                <a:solidFill>
                  <a:srgbClr val="2A2A2A"/>
                </a:solidFill>
                <a:effectLst/>
                <a:latin typeface="Fjalla One"/>
              </a:rPr>
              <a:t>koneksi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0DCFD-33A3-46A5-8910-A73E63FE4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fontAlgn="base">
              <a:buFont typeface="Arial" panose="020B0604020202020204" pitchFamily="34" charset="0"/>
              <a:buChar char="•"/>
            </a:pP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VPN: VPN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dapat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memberikan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kecepatan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koneksi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jaringan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yang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yang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cepat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bahkan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sangat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cepat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untuk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membantu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Anda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meningkatkan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pengalaman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online Anda.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Proxy: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Berbeda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ketika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menggunakan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server proxy,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perutean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lalu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lintas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yang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terus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menerus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dari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komputer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Anda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ke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server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perantara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dapat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menyebabkan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kecepatan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Internet Anda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menurun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7919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4C57A-5175-47CE-A3B1-DEBE8B2FB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0" i="0" dirty="0" err="1">
                <a:solidFill>
                  <a:srgbClr val="2A2A2A"/>
                </a:solidFill>
                <a:effectLst/>
                <a:latin typeface="Fjalla One"/>
              </a:rPr>
              <a:t>Pilih</a:t>
            </a:r>
            <a:r>
              <a:rPr lang="en-ID" b="0" i="0" dirty="0">
                <a:solidFill>
                  <a:srgbClr val="2A2A2A"/>
                </a:solidFill>
                <a:effectLst/>
                <a:latin typeface="Fjalla One"/>
              </a:rPr>
              <a:t> Lokasi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F9DB8-DDBE-468B-A382-72D9A9050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fontAlgn="base">
              <a:buFont typeface="Arial" panose="020B0604020202020204" pitchFamily="34" charset="0"/>
              <a:buChar char="•"/>
            </a:pP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VPN: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Layanan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VPN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menawarkan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ratusan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alamat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server yang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bisa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Anda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pilih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Proxy: Proxy server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tidak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memiliki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fungsi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pemilihan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lokasi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geografis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50A508D-1EEB-E10A-B002-C6F03BF4723A}"/>
                  </a:ext>
                </a:extLst>
              </p14:cNvPr>
              <p14:cNvContentPartPr/>
              <p14:nvPr/>
            </p14:nvContentPartPr>
            <p14:xfrm>
              <a:off x="760907" y="3549293"/>
              <a:ext cx="19080" cy="86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50A508D-1EEB-E10A-B002-C6F03BF4723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52267" y="3540293"/>
                <a:ext cx="3672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2DA815F-976E-CEA2-A486-F3C7C042BDDC}"/>
                  </a:ext>
                </a:extLst>
              </p14:cNvPr>
              <p14:cNvContentPartPr/>
              <p14:nvPr/>
            </p14:nvContentPartPr>
            <p14:xfrm>
              <a:off x="-557773" y="2354093"/>
              <a:ext cx="165960" cy="1126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2DA815F-976E-CEA2-A486-F3C7C042BDD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-566413" y="2345093"/>
                <a:ext cx="183600" cy="13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15525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C2D27-7D80-4243-B7E7-16479EAB4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0" i="0" dirty="0" err="1">
                <a:solidFill>
                  <a:srgbClr val="2A2A2A"/>
                </a:solidFill>
                <a:effectLst/>
                <a:latin typeface="Fjalla One"/>
              </a:rPr>
              <a:t>Privasi</a:t>
            </a:r>
            <a:r>
              <a:rPr lang="en-ID" b="0" i="0" dirty="0">
                <a:solidFill>
                  <a:srgbClr val="2A2A2A"/>
                </a:solidFill>
                <a:effectLst/>
                <a:latin typeface="Fjalla One"/>
              </a:rPr>
              <a:t> dan </a:t>
            </a:r>
            <a:r>
              <a:rPr lang="en-ID" b="0" i="0" dirty="0" err="1">
                <a:solidFill>
                  <a:srgbClr val="2A2A2A"/>
                </a:solidFill>
                <a:effectLst/>
                <a:latin typeface="Fjalla One"/>
              </a:rPr>
              <a:t>Keamanan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65DC1-2832-4B96-997B-D8C6F99C4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fontAlgn="base">
              <a:buFont typeface="Arial" panose="020B0604020202020204" pitchFamily="34" charset="0"/>
              <a:buChar char="•"/>
            </a:pP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VPN: VPN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mengenkripsi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semua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informasi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, data, dan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menyembunyikan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alamat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IP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asli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Anda,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sehingga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VPN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dapat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sepenuhnya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melindungi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privasi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dan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keamanan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Anda.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Proxy: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Tidak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semua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server proxy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menggunakan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koneksi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SSL,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jadi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ada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risiko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serangan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cyber dan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kemungkinan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besar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keberadaan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Anda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masih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dapat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di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lacak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endParaRPr lang="en-ID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8C6CF97-5B8D-6F53-31F9-F2D177CEF900}"/>
                  </a:ext>
                </a:extLst>
              </p14:cNvPr>
              <p14:cNvContentPartPr/>
              <p14:nvPr/>
            </p14:nvContentPartPr>
            <p14:xfrm>
              <a:off x="2967707" y="2181653"/>
              <a:ext cx="4500360" cy="81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8C6CF97-5B8D-6F53-31F9-F2D177CEF9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59067" y="2173013"/>
                <a:ext cx="4518000" cy="9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24902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2767A-BD20-4A09-A6ED-0EC690F29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0" i="0" dirty="0" err="1">
                <a:solidFill>
                  <a:srgbClr val="2A2A2A"/>
                </a:solidFill>
                <a:effectLst/>
                <a:latin typeface="Fjalla One"/>
              </a:rPr>
              <a:t>Kompatibilitas</a:t>
            </a:r>
            <a:r>
              <a:rPr lang="en-ID" b="0" i="0" dirty="0">
                <a:solidFill>
                  <a:srgbClr val="2A2A2A"/>
                </a:solidFill>
                <a:effectLst/>
                <a:latin typeface="Fjalla One"/>
              </a:rPr>
              <a:t> </a:t>
            </a:r>
            <a:r>
              <a:rPr lang="en-ID" b="0" i="0" dirty="0" err="1">
                <a:solidFill>
                  <a:srgbClr val="2A2A2A"/>
                </a:solidFill>
                <a:effectLst/>
                <a:latin typeface="Fjalla One"/>
              </a:rPr>
              <a:t>Perangkat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FAA5F-4B3D-4479-B545-67D100E68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fontAlgn="base">
              <a:buFont typeface="Arial" panose="020B0604020202020204" pitchFamily="34" charset="0"/>
              <a:buChar char="•"/>
            </a:pP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VPN: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Aplikasi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VPN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dapat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berjalan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di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semua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sistem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baik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komputer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maupun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smartphone,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seperti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windows, Android, iOS, Mac,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dll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Proxy: Proxy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hanya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tersedia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untuk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acara-acara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tertentu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atau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hanya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berfungsi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dengan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browser web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seperti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ID" b="0" i="0" u="none" strike="noStrike" dirty="0">
                <a:solidFill>
                  <a:srgbClr val="4E92DF"/>
                </a:solidFill>
                <a:effectLst/>
                <a:latin typeface="Roboto" panose="02000000000000000000" pitchFamily="2" charset="0"/>
                <a:hlinkClick r:id="rId2"/>
              </a:rPr>
              <a:t>Chrome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, Firefox, Opera,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dll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147511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51A47-C41C-4F1C-BD52-2D444147B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0" i="0" dirty="0" err="1">
                <a:solidFill>
                  <a:srgbClr val="2A2A2A"/>
                </a:solidFill>
                <a:effectLst/>
                <a:latin typeface="Fjalla One"/>
              </a:rPr>
              <a:t>Stabilitas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B3865-0C9C-4B6C-B821-1A10D1EB9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fontAlgn="base">
              <a:buFont typeface="Arial" panose="020B0604020202020204" pitchFamily="34" charset="0"/>
              <a:buChar char="•"/>
            </a:pP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VPN: Setelah data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dienkripsi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, VPN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tidak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akan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sering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terganggu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sehingga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VPN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stabil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Proxy: Proxy server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sering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terputus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karena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lalu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lintas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di server </a:t>
            </a:r>
            <a:r>
              <a:rPr lang="en-ID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perantara</a:t>
            </a:r>
            <a:r>
              <a:rPr lang="en-ID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80280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E703399D-2A77-4C2E-A93F-3350C539E4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Use a VPN? (cont…)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FC2A1F93-5C1F-49C7-9ED6-66D9B15935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Example – it can simplify security</a:t>
            </a:r>
          </a:p>
          <a:p>
            <a:pPr marL="692150" lvl="1" indent="-347663"/>
            <a:r>
              <a:rPr lang="en-US" altLang="en-US" sz="1500"/>
              <a:t>(what is about to be proposed is not the most secure thing in the world – so don’t raise your hands and tell how you would make it more secure… it’s just an example)</a:t>
            </a:r>
          </a:p>
          <a:p>
            <a:pPr marL="692150" lvl="1" indent="-347663"/>
            <a:r>
              <a:rPr lang="en-US" altLang="en-US" sz="2400"/>
              <a:t>Assume simple security policy with IP based access management – for example, an FTP server with site-licensed software on it for employees</a:t>
            </a:r>
          </a:p>
          <a:p>
            <a:pPr marL="692150" lvl="1" indent="-347663"/>
            <a:r>
              <a:rPr lang="en-US" altLang="en-US" sz="2400"/>
              <a:t>Before VPN, complicated to allow access to FTP site for telecommuters or traveling employees</a:t>
            </a:r>
          </a:p>
          <a:p>
            <a:pPr marL="987425" lvl="2" indent="-293688"/>
            <a:r>
              <a:rPr lang="en-US" altLang="en-US"/>
              <a:t>Train all employees to use SSH tunnel, etc…</a:t>
            </a:r>
          </a:p>
          <a:p>
            <a:pPr marL="692150" lvl="1" indent="-347663"/>
            <a:r>
              <a:rPr lang="en-US" altLang="en-US" sz="2400"/>
              <a:t>After VPN, employees offsite can still connect using an internal IP address</a:t>
            </a:r>
          </a:p>
          <a:p>
            <a:pPr marL="692150" lvl="1" indent="-347663"/>
            <a:endParaRPr lang="en-US" altLang="en-US" sz="24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978399E2-B355-4B2B-8F6C-31B2C99972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VPN Disadvantages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DBF88AA7-BA50-469D-A6B3-06280477CC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Time Consuming Setup</a:t>
            </a:r>
          </a:p>
          <a:p>
            <a:r>
              <a:rPr lang="en-US" altLang="en-US"/>
              <a:t>Possibly Frustrating Troubleshooting</a:t>
            </a:r>
          </a:p>
          <a:p>
            <a:r>
              <a:rPr lang="en-US" altLang="en-US"/>
              <a:t>Interoperability with other Networks/VPNs</a:t>
            </a:r>
          </a:p>
          <a:p>
            <a:r>
              <a:rPr lang="en-US" altLang="en-US"/>
              <a:t>Small performance overhead</a:t>
            </a:r>
          </a:p>
          <a:p>
            <a:pPr lvl="1"/>
            <a:r>
              <a:rPr lang="en-US" altLang="en-US"/>
              <a:t>Should be negligible on today’s hardware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7092D63E-C935-444A-AD33-89762B9541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VPN Security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8457ECA6-300E-4A01-882D-C408B97DFA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In academic terms, VPN can provide Confidentiality, Integrity, and Authenticity</a:t>
            </a:r>
          </a:p>
          <a:p>
            <a:r>
              <a:rPr lang="en-US" altLang="en-US"/>
              <a:t>Security against determined hacker (read: academic attacks) depends largely upon underlying protocols used</a:t>
            </a:r>
          </a:p>
          <a:p>
            <a:r>
              <a:rPr lang="en-US" altLang="en-US"/>
              <a:t>Assuming security of SSH, IPSec, or other protocol used, should be secure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BBAF8E9-EA1C-4D75-A628-FEE903EB0A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are VPNs set up? (cont…)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3AC2904F-55C4-48AC-B4FA-A6208CDCE0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The following is not an exhaustive list</a:t>
            </a:r>
          </a:p>
          <a:p>
            <a:pPr marL="692150" lvl="1" indent="-347663"/>
            <a:r>
              <a:rPr lang="en-US" altLang="en-US"/>
              <a:t>Gateway to gateway</a:t>
            </a:r>
          </a:p>
          <a:p>
            <a:pPr marL="987425" lvl="2" indent="-293688"/>
            <a:r>
              <a:rPr lang="en-US" altLang="en-US"/>
              <a:t>Using two VPN aware Gateways</a:t>
            </a:r>
          </a:p>
          <a:p>
            <a:pPr marL="692150" lvl="1" indent="-347663"/>
            <a:r>
              <a:rPr lang="en-US" altLang="en-US"/>
              <a:t>End host to gateway</a:t>
            </a:r>
          </a:p>
          <a:p>
            <a:pPr marL="987425" lvl="2" indent="-293688"/>
            <a:r>
              <a:rPr lang="en-US" altLang="en-US"/>
              <a:t>End host uses VPN Software</a:t>
            </a:r>
          </a:p>
          <a:p>
            <a:pPr marL="692150" lvl="1" indent="-347663"/>
            <a:r>
              <a:rPr lang="en-US" altLang="en-US"/>
              <a:t>End host to concentrator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BE9B8-5D55-4173-9DAB-D4DA25936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What is a VPN and How Does it Work- [ 4 Minutes Video Explainer] ⏱️">
            <a:hlinkClick r:id="" action="ppaction://media"/>
            <a:extLst>
              <a:ext uri="{FF2B5EF4-FFF2-40B4-BE49-F238E27FC236}">
                <a16:creationId xmlns:a16="http://schemas.microsoft.com/office/drawing/2014/main" id="{6D6841B6-DFB1-6003-BE80-16F92F0FE96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467"/>
            <a:ext cx="9195873" cy="5173133"/>
          </a:xfrm>
        </p:spPr>
      </p:pic>
    </p:spTree>
    <p:extLst>
      <p:ext uri="{BB962C8B-B14F-4D97-AF65-F5344CB8AC3E}">
        <p14:creationId xmlns:p14="http://schemas.microsoft.com/office/powerpoint/2010/main" val="422658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9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7E39C8B5-2BE1-4386-9AC0-B54974328B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are VPNs set up? (cont…)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AB4911CF-6BC3-48F1-BF52-02945E2F18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SSH over PPP</a:t>
            </a:r>
          </a:p>
          <a:p>
            <a:r>
              <a:rPr lang="en-US" altLang="en-US"/>
              <a:t>SSL over PPP</a:t>
            </a:r>
          </a:p>
          <a:p>
            <a:r>
              <a:rPr lang="en-US" altLang="en-US"/>
              <a:t>Concentrator using IPSec</a:t>
            </a:r>
          </a:p>
          <a:p>
            <a:r>
              <a:rPr lang="en-US" altLang="en-US"/>
              <a:t>IPSec</a:t>
            </a:r>
          </a:p>
          <a:p>
            <a:r>
              <a:rPr lang="en-US" altLang="en-US"/>
              <a:t>PP2TP</a:t>
            </a:r>
          </a:p>
          <a:p>
            <a:r>
              <a:rPr lang="en-US" altLang="en-US"/>
              <a:t>L2TP</a:t>
            </a:r>
          </a:p>
          <a:p>
            <a:r>
              <a:rPr lang="en-US" altLang="en-US"/>
              <a:t>dll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28A4CB8E-BA82-489F-B6A6-29A3AFF8B5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VPN via SSH &amp; PPP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07659C97-9D77-4D37-B3DB-D1765DFA42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Point-to-Point Protocol over a Secure Shell connection</a:t>
            </a:r>
          </a:p>
          <a:p>
            <a:r>
              <a:rPr lang="en-US" altLang="en-US"/>
              <a:t>Establishing a Network Connection</a:t>
            </a:r>
          </a:p>
          <a:p>
            <a:pPr lvl="1"/>
            <a:r>
              <a:rPr lang="en-US" altLang="en-US"/>
              <a:t>Establish an SSH connection</a:t>
            </a:r>
          </a:p>
          <a:p>
            <a:pPr lvl="2"/>
            <a:r>
              <a:rPr lang="en-US" altLang="en-US"/>
              <a:t>VPN Client </a:t>
            </a:r>
            <a:r>
              <a:rPr lang="en-US" altLang="en-US">
                <a:sym typeface="Wingdings" panose="05000000000000000000" pitchFamily="2" charset="2"/>
              </a:rPr>
              <a:t> VPN Server</a:t>
            </a:r>
          </a:p>
          <a:p>
            <a:pPr lvl="1"/>
            <a:r>
              <a:rPr lang="en-US" altLang="en-US"/>
              <a:t>Each have PPP daemons that will communicate through the SSH connection</a:t>
            </a:r>
          </a:p>
          <a:p>
            <a:pPr lvl="1"/>
            <a:r>
              <a:rPr lang="en-US" altLang="en-US"/>
              <a:t>Viola!  A VPN CONNECTION!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C9A94C06-4394-4C8D-AC58-9872F26F2D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Dengan skrip vpn-pppssh, didapatkan gabungan ppp dan ssh</a:t>
            </a:r>
          </a:p>
        </p:txBody>
      </p:sp>
      <p:pic>
        <p:nvPicPr>
          <p:cNvPr id="37891" name="Picture 3">
            <a:extLst>
              <a:ext uri="{FF2B5EF4-FFF2-40B4-BE49-F238E27FC236}">
                <a16:creationId xmlns:a16="http://schemas.microsoft.com/office/drawing/2014/main" id="{60B350AA-DA24-4C1F-A30B-AB8969FD2946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EE9A6F5D-2E3C-4947-98C7-1B737A8758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8915" name="Picture 3">
            <a:extLst>
              <a:ext uri="{FF2B5EF4-FFF2-40B4-BE49-F238E27FC236}">
                <a16:creationId xmlns:a16="http://schemas.microsoft.com/office/drawing/2014/main" id="{20EC4DE6-65EA-44A7-BDE3-7D88DC41069B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04C7D56A-91B0-4294-A331-70CD5D29FF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VPN via SSL &amp; PPP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F93A383C-8F65-4158-B968-E6051863A3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Point-to-Point Protocol over a Secure Socket Layer connection</a:t>
            </a:r>
          </a:p>
          <a:p>
            <a:r>
              <a:rPr lang="en-US" altLang="en-US"/>
              <a:t>Secure Socket Layer</a:t>
            </a:r>
          </a:p>
          <a:p>
            <a:pPr lvl="1"/>
            <a:r>
              <a:rPr lang="en-US" altLang="en-US"/>
              <a:t>Built-in support for Host Authentication</a:t>
            </a:r>
          </a:p>
          <a:p>
            <a:pPr lvl="1"/>
            <a:r>
              <a:rPr lang="en-US" altLang="en-US"/>
              <a:t>Certificates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B8BD555E-0EB8-4D62-ACE6-4DD195F88A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VPN via SSL &amp; PPP (cont…)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EE60046C-A1CB-4C6B-B50D-013F12910D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Establishing a Network Connection</a:t>
            </a:r>
          </a:p>
          <a:p>
            <a:pPr lvl="1"/>
            <a:r>
              <a:rPr lang="en-US" altLang="en-US"/>
              <a:t>Initial Handshake for secure communication</a:t>
            </a:r>
          </a:p>
          <a:p>
            <a:pPr lvl="1"/>
            <a:r>
              <a:rPr lang="en-US" altLang="en-US"/>
              <a:t>“Hello” messages establish:</a:t>
            </a:r>
          </a:p>
          <a:p>
            <a:pPr lvl="2"/>
            <a:r>
              <a:rPr lang="en-US" altLang="en-US"/>
              <a:t>SSL Version, support for Cipher suites, and some random data</a:t>
            </a:r>
          </a:p>
          <a:p>
            <a:pPr lvl="1"/>
            <a:r>
              <a:rPr lang="en-US" altLang="en-US"/>
              <a:t>Key is determined separately from handshake</a:t>
            </a:r>
          </a:p>
          <a:p>
            <a:pPr lvl="1"/>
            <a:r>
              <a:rPr lang="en-US" altLang="en-US"/>
              <a:t>SSL Connection Complete!</a:t>
            </a:r>
          </a:p>
          <a:p>
            <a:pPr lvl="1"/>
            <a:r>
              <a:rPr lang="en-US" altLang="en-US"/>
              <a:t>Data transferred over the link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EF25497D-E76A-4C19-83C1-158900B9CA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OpenVPN </a:t>
            </a:r>
            <a:br>
              <a:rPr lang="en-US" altLang="en-US" sz="4000"/>
            </a:br>
            <a:endParaRPr lang="en-US" altLang="en-US" sz="4000"/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AEAE6AE8-F3E4-4582-9347-AA2AB55878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 Berjalan pada Linux, Windows 2000/XP and higher, OpenBSD, FreeBSD, NetBSD, Mac OS X, and Solaris.</a:t>
            </a:r>
          </a:p>
          <a:p>
            <a:r>
              <a:rPr lang="en-US" altLang="en-US"/>
              <a:t>Tidak kompatibel dengan IPSec,   L2TP, or PPTP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F7C883A8-D031-489E-B9AB-FB897D2AF9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VPN via Concentrator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B9802FCC-20C4-437A-80E7-B85FC1CDE4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85950"/>
            <a:ext cx="8178800" cy="4438650"/>
          </a:xfrm>
        </p:spPr>
        <p:txBody>
          <a:bodyPr/>
          <a:lstStyle/>
          <a:p>
            <a:r>
              <a:rPr lang="en-US" altLang="en-US"/>
              <a:t>What is a Concentrator?</a:t>
            </a:r>
          </a:p>
          <a:p>
            <a:pPr lvl="1"/>
            <a:r>
              <a:rPr lang="en-US" altLang="en-US"/>
              <a:t>Concentrator is NOT a gateway or firewall</a:t>
            </a:r>
          </a:p>
          <a:p>
            <a:pPr lvl="1"/>
            <a:r>
              <a:rPr lang="en-US" altLang="en-US"/>
              <a:t>Specialized device that accepts connections from VPN peers</a:t>
            </a:r>
          </a:p>
          <a:p>
            <a:pPr lvl="1"/>
            <a:r>
              <a:rPr lang="en-US" altLang="en-US"/>
              <a:t>Authenticates clients</a:t>
            </a:r>
          </a:p>
          <a:p>
            <a:pPr lvl="1"/>
            <a:r>
              <a:rPr lang="en-US" altLang="en-US"/>
              <a:t>Enforces VPN security policies</a:t>
            </a:r>
          </a:p>
          <a:p>
            <a:pPr lvl="1"/>
            <a:r>
              <a:rPr lang="en-US" altLang="en-US"/>
              <a:t>Takes overhead of VPN management and encryption off of gateways and local hosts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CF6B6D07-C3BD-422A-A13A-7E3D9521BC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VPN via Concentrator (cont…)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4C97B5A0-8E14-47F7-BAB9-CBF2FACB56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Steps to Establish VPN</a:t>
            </a:r>
          </a:p>
          <a:p>
            <a:pPr lvl="1"/>
            <a:r>
              <a:rPr lang="en-US" altLang="en-US"/>
              <a:t>Set up Concentrator (add users, specify authentication mechanisms, set IP address ranges, etc)</a:t>
            </a:r>
          </a:p>
          <a:p>
            <a:pPr lvl="1"/>
            <a:r>
              <a:rPr lang="en-US" altLang="en-US"/>
              <a:t>Install client software</a:t>
            </a:r>
          </a:p>
          <a:p>
            <a:pPr lvl="1"/>
            <a:r>
              <a:rPr lang="en-US" altLang="en-US"/>
              <a:t>Client runs software when wants to be on VPN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59078BBD-97A6-44CA-AAEC-6D3A96382C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50179" name="Picture 3">
            <a:extLst>
              <a:ext uri="{FF2B5EF4-FFF2-40B4-BE49-F238E27FC236}">
                <a16:creationId xmlns:a16="http://schemas.microsoft.com/office/drawing/2014/main" id="{5C1845EB-BEF4-4269-94A6-B56958C5ED5E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DD1CA389-483A-4420-970E-2218612C7E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Kapan VPN dipakai ?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588E0361-20D4-4D09-806A-1B853C306E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Biasanya diterapkan pada lokasi yg terpisah secara geografis </a:t>
            </a:r>
          </a:p>
          <a:p>
            <a:r>
              <a:rPr lang="en-US" altLang="en-US"/>
              <a:t>Menggunakan tunneling dan software, komputer terkoneksi secara logis ke jaringan  yang tidak terkoneksi secara fisik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1E9D61A2-EE75-4A2D-A8F0-488FAFD6F3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Intro to IPSec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27E543DD-5FCD-4701-826C-F6A042C324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Created to add Authentication, Confidentiality, and Integrity to IP traffic</a:t>
            </a:r>
          </a:p>
          <a:p>
            <a:r>
              <a:rPr lang="en-US" altLang="en-US"/>
              <a:t>IPSec is large and implementation is complicated </a:t>
            </a:r>
          </a:p>
          <a:p>
            <a:r>
              <a:rPr lang="en-US" altLang="en-US"/>
              <a:t> Implementation example : </a:t>
            </a:r>
          </a:p>
          <a:p>
            <a:pPr marL="692150" lvl="1" indent="-347663"/>
            <a:r>
              <a:rPr lang="en-US" altLang="en-US"/>
              <a:t>OpenS/WAN</a:t>
            </a:r>
          </a:p>
          <a:p>
            <a:pPr marL="692150" lvl="1" indent="-347663"/>
            <a:r>
              <a:rPr lang="en-US" altLang="en-US"/>
              <a:t>FreeS/WAN</a:t>
            </a:r>
          </a:p>
          <a:p>
            <a:pPr marL="692150" lvl="1" indent="-347663"/>
            <a:endParaRPr lang="en-US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BE755-416F-6F9C-2988-F432EADF1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What is IPSec VPN and How Does it Work_">
            <a:hlinkClick r:id="" action="ppaction://media"/>
            <a:extLst>
              <a:ext uri="{FF2B5EF4-FFF2-40B4-BE49-F238E27FC236}">
                <a16:creationId xmlns:a16="http://schemas.microsoft.com/office/drawing/2014/main" id="{4C5CBEA9-4286-0614-E88C-3BC261CC6AC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36022"/>
            <a:ext cx="9146891" cy="5145578"/>
          </a:xfrm>
        </p:spPr>
      </p:pic>
    </p:spTree>
    <p:extLst>
      <p:ext uri="{BB962C8B-B14F-4D97-AF65-F5344CB8AC3E}">
        <p14:creationId xmlns:p14="http://schemas.microsoft.com/office/powerpoint/2010/main" val="260100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8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19210555-1B19-48DF-96D3-2B4802B899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Intro to IPSec (cont…)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5894734F-562F-47E6-954E-7C9D078D0E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85950"/>
            <a:ext cx="8178800" cy="4362450"/>
          </a:xfrm>
        </p:spPr>
        <p:txBody>
          <a:bodyPr/>
          <a:lstStyle/>
          <a:p>
            <a:r>
              <a:rPr lang="en-US" altLang="en-US"/>
              <a:t>IP Sec ≠ VPN</a:t>
            </a:r>
          </a:p>
          <a:p>
            <a:pPr marL="692150" lvl="1" indent="-347663"/>
            <a:r>
              <a:rPr lang="en-US" altLang="en-US"/>
              <a:t>IP Sec is a protocol used in many VPNs</a:t>
            </a:r>
          </a:p>
          <a:p>
            <a:r>
              <a:rPr lang="en-US" altLang="en-US"/>
              <a:t>Two main modes</a:t>
            </a:r>
          </a:p>
          <a:p>
            <a:pPr marL="692150" lvl="1" indent="-347663"/>
            <a:r>
              <a:rPr lang="en-US" altLang="en-US"/>
              <a:t>Transport</a:t>
            </a:r>
          </a:p>
          <a:p>
            <a:pPr marL="692150" lvl="1" indent="-347663"/>
            <a:r>
              <a:rPr lang="en-US" altLang="en-US"/>
              <a:t>Tunnel</a:t>
            </a:r>
          </a:p>
          <a:p>
            <a:r>
              <a:rPr lang="en-US" altLang="en-US"/>
              <a:t>Two main services</a:t>
            </a:r>
          </a:p>
          <a:p>
            <a:pPr marL="692150" lvl="1" indent="-347663"/>
            <a:r>
              <a:rPr lang="en-US" altLang="en-US"/>
              <a:t>AH (Authentication Header protocol)</a:t>
            </a:r>
          </a:p>
          <a:p>
            <a:pPr marL="692150" lvl="1" indent="-347663"/>
            <a:r>
              <a:rPr lang="en-US" altLang="en-US"/>
              <a:t>ESP (Encapsulating Security Protocol)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2EF58EC6-BA70-4E88-BE00-1E6CA78B59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Intro to IPSec (cont…)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5CCAB24D-394C-4214-AB36-E64C98C4F1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Transport Mode</a:t>
            </a:r>
          </a:p>
          <a:p>
            <a:endParaRPr lang="en-US" altLang="en-US"/>
          </a:p>
        </p:txBody>
      </p:sp>
      <p:grpSp>
        <p:nvGrpSpPr>
          <p:cNvPr id="46084" name="Group 4">
            <a:extLst>
              <a:ext uri="{FF2B5EF4-FFF2-40B4-BE49-F238E27FC236}">
                <a16:creationId xmlns:a16="http://schemas.microsoft.com/office/drawing/2014/main" id="{A52204F6-F225-46FF-B827-84F34A1604C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90600" y="2667000"/>
            <a:ext cx="7239000" cy="3470275"/>
            <a:chOff x="1440" y="13483"/>
            <a:chExt cx="9386" cy="4500"/>
          </a:xfrm>
        </p:grpSpPr>
        <p:sp>
          <p:nvSpPr>
            <p:cNvPr id="46085" name="AutoShape 5">
              <a:extLst>
                <a:ext uri="{FF2B5EF4-FFF2-40B4-BE49-F238E27FC236}">
                  <a16:creationId xmlns:a16="http://schemas.microsoft.com/office/drawing/2014/main" id="{3C326338-FBFB-4795-8DD1-39875E42832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40" y="13483"/>
              <a:ext cx="9386" cy="4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/>
            </a:p>
          </p:txBody>
        </p:sp>
        <p:sp>
          <p:nvSpPr>
            <p:cNvPr id="46086" name="Text Box 6">
              <a:extLst>
                <a:ext uri="{FF2B5EF4-FFF2-40B4-BE49-F238E27FC236}">
                  <a16:creationId xmlns:a16="http://schemas.microsoft.com/office/drawing/2014/main" id="{971933D5-6973-480A-A48F-42F3470078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0" y="15643"/>
              <a:ext cx="1620" cy="5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hangingPunct="0"/>
              <a:r>
                <a:rPr lang="en-US" altLang="en-US" sz="1200">
                  <a:latin typeface="Times New Roman" panose="02020603050405020304" pitchFamily="18" charset="0"/>
                </a:rPr>
                <a:t>Or</a:t>
              </a:r>
              <a:endParaRPr lang="en-US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46087" name="Text Box 7">
              <a:extLst>
                <a:ext uri="{FF2B5EF4-FFF2-40B4-BE49-F238E27FC236}">
                  <a16:creationId xmlns:a16="http://schemas.microsoft.com/office/drawing/2014/main" id="{F56C3ABF-0F52-4F6C-863E-37C5900062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0" y="13843"/>
              <a:ext cx="1800" cy="5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 altLang="en-US" sz="1200">
                  <a:latin typeface="Times New Roman" panose="02020603050405020304" pitchFamily="18" charset="0"/>
                </a:rPr>
                <a:t>Real IP Header</a:t>
              </a:r>
              <a:endParaRPr lang="en-US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46088" name="Text Box 8">
              <a:extLst>
                <a:ext uri="{FF2B5EF4-FFF2-40B4-BE49-F238E27FC236}">
                  <a16:creationId xmlns:a16="http://schemas.microsoft.com/office/drawing/2014/main" id="{FA850D3D-71A3-4D96-982A-5ED0A727D5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0" y="13843"/>
              <a:ext cx="1440" cy="5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 altLang="en-US" sz="1200">
                  <a:latin typeface="Times New Roman" panose="02020603050405020304" pitchFamily="18" charset="0"/>
                </a:rPr>
                <a:t>IP Options</a:t>
              </a:r>
              <a:endParaRPr lang="en-US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46089" name="Text Box 9">
              <a:extLst>
                <a:ext uri="{FF2B5EF4-FFF2-40B4-BE49-F238E27FC236}">
                  <a16:creationId xmlns:a16="http://schemas.microsoft.com/office/drawing/2014/main" id="{E16FD275-36BA-481E-8EA4-8DE0569CD6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0" y="13843"/>
              <a:ext cx="1620" cy="5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 altLang="en-US" sz="1200">
                  <a:latin typeface="Times New Roman" panose="02020603050405020304" pitchFamily="18" charset="0"/>
                </a:rPr>
                <a:t>IPSec Header</a:t>
              </a:r>
              <a:endParaRPr lang="en-US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46090" name="Text Box 10">
              <a:extLst>
                <a:ext uri="{FF2B5EF4-FFF2-40B4-BE49-F238E27FC236}">
                  <a16:creationId xmlns:a16="http://schemas.microsoft.com/office/drawing/2014/main" id="{047B8C7E-EAC7-42F1-B32F-EB7D8EF459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80" y="13843"/>
              <a:ext cx="4320" cy="5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 altLang="en-US" sz="1200">
                  <a:latin typeface="Times New Roman" panose="02020603050405020304" pitchFamily="18" charset="0"/>
                </a:rPr>
                <a:t>Payload (For example, TCP and Payload)</a:t>
              </a:r>
              <a:endParaRPr lang="en-US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46091" name="Text Box 11">
              <a:extLst>
                <a:ext uri="{FF2B5EF4-FFF2-40B4-BE49-F238E27FC236}">
                  <a16:creationId xmlns:a16="http://schemas.microsoft.com/office/drawing/2014/main" id="{B0A57F57-6282-452B-A377-838E22033B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0" y="15103"/>
              <a:ext cx="1620" cy="5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 altLang="en-US" sz="1200">
                  <a:latin typeface="Times New Roman" panose="02020603050405020304" pitchFamily="18" charset="0"/>
                </a:rPr>
                <a:t>ESP Header</a:t>
              </a:r>
              <a:endParaRPr lang="en-US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46092" name="Text Box 12">
              <a:extLst>
                <a:ext uri="{FF2B5EF4-FFF2-40B4-BE49-F238E27FC236}">
                  <a16:creationId xmlns:a16="http://schemas.microsoft.com/office/drawing/2014/main" id="{67231BDF-4636-462D-BE1A-963065E6D4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0" y="14563"/>
              <a:ext cx="1800" cy="5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hangingPunct="0"/>
              <a:r>
                <a:rPr lang="en-US" altLang="en-US" sz="1200">
                  <a:latin typeface="Times New Roman" panose="02020603050405020304" pitchFamily="18" charset="0"/>
                </a:rPr>
                <a:t>Could be either</a:t>
              </a:r>
              <a:endParaRPr lang="en-US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46093" name="Text Box 13">
              <a:extLst>
                <a:ext uri="{FF2B5EF4-FFF2-40B4-BE49-F238E27FC236}">
                  <a16:creationId xmlns:a16="http://schemas.microsoft.com/office/drawing/2014/main" id="{5390C676-D7E9-4B68-9B64-5BA8F54377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0" y="16137"/>
              <a:ext cx="1620" cy="5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 altLang="en-US" sz="1200">
                  <a:latin typeface="Times New Roman" panose="02020603050405020304" pitchFamily="18" charset="0"/>
                </a:rPr>
                <a:t>AH Header</a:t>
              </a:r>
              <a:endParaRPr lang="en-US" altLang="en-US" sz="2400" b="1">
                <a:latin typeface="Times New Roman" panose="02020603050405020304" pitchFamily="18" charset="0"/>
              </a:endParaRPr>
            </a:p>
          </p:txBody>
        </p:sp>
        <p:grpSp>
          <p:nvGrpSpPr>
            <p:cNvPr id="46094" name="Group 14">
              <a:extLst>
                <a:ext uri="{FF2B5EF4-FFF2-40B4-BE49-F238E27FC236}">
                  <a16:creationId xmlns:a16="http://schemas.microsoft.com/office/drawing/2014/main" id="{2A65B598-320D-441D-AE48-5E6E2681AC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0" y="17083"/>
              <a:ext cx="8460" cy="360"/>
              <a:chOff x="1980" y="17083"/>
              <a:chExt cx="8460" cy="360"/>
            </a:xfrm>
          </p:grpSpPr>
          <p:sp>
            <p:nvSpPr>
              <p:cNvPr id="46095" name="Text Box 15">
                <a:extLst>
                  <a:ext uri="{FF2B5EF4-FFF2-40B4-BE49-F238E27FC236}">
                    <a16:creationId xmlns:a16="http://schemas.microsoft.com/office/drawing/2014/main" id="{9B7D62A0-E280-4CAF-90B3-7E6E0D00675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60" y="17083"/>
                <a:ext cx="198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r>
                  <a:rPr lang="en-US" altLang="en-US" sz="900">
                    <a:latin typeface="Tahoma" panose="020B0604030504040204" pitchFamily="34" charset="0"/>
                  </a:rPr>
                  <a:t>Authenticates Over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096" name="Line 16">
                <a:extLst>
                  <a:ext uri="{FF2B5EF4-FFF2-40B4-BE49-F238E27FC236}">
                    <a16:creationId xmlns:a16="http://schemas.microsoft.com/office/drawing/2014/main" id="{AB544943-B29F-4E8E-859E-CAD2153C99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60" y="17263"/>
                <a:ext cx="3780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46097" name="Line 17">
                <a:extLst>
                  <a:ext uri="{FF2B5EF4-FFF2-40B4-BE49-F238E27FC236}">
                    <a16:creationId xmlns:a16="http://schemas.microsoft.com/office/drawing/2014/main" id="{99DAD1F5-DF0E-4078-ACEA-571D4800CA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80" y="17263"/>
                <a:ext cx="2880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D"/>
              </a:p>
            </p:txBody>
          </p:sp>
        </p:grpSp>
        <p:sp>
          <p:nvSpPr>
            <p:cNvPr id="46098" name="Text Box 18">
              <a:extLst>
                <a:ext uri="{FF2B5EF4-FFF2-40B4-BE49-F238E27FC236}">
                  <a16:creationId xmlns:a16="http://schemas.microsoft.com/office/drawing/2014/main" id="{B0699E0B-AFFE-4B58-8CCF-3264977815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0" y="15223"/>
              <a:ext cx="1440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r>
                <a:rPr lang="en-US" altLang="en-US" sz="900">
                  <a:latin typeface="Tahoma" panose="020B0604030504040204" pitchFamily="34" charset="0"/>
                </a:rPr>
                <a:t>Encrypts Over</a:t>
              </a:r>
              <a:endParaRPr lang="en-US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46099" name="Line 19">
              <a:extLst>
                <a:ext uri="{FF2B5EF4-FFF2-40B4-BE49-F238E27FC236}">
                  <a16:creationId xmlns:a16="http://schemas.microsoft.com/office/drawing/2014/main" id="{3740AB52-ECAC-40B6-97D2-5C965FEE70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0" y="15403"/>
              <a:ext cx="180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D"/>
            </a:p>
          </p:txBody>
        </p:sp>
        <p:sp>
          <p:nvSpPr>
            <p:cNvPr id="46100" name="Line 20">
              <a:extLst>
                <a:ext uri="{FF2B5EF4-FFF2-40B4-BE49-F238E27FC236}">
                  <a16:creationId xmlns:a16="http://schemas.microsoft.com/office/drawing/2014/main" id="{FD3A3FBC-4359-4A89-9364-4696C30AE3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60" y="15403"/>
              <a:ext cx="5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D"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ABCC6372-4AEF-4FA1-897D-4BF3BDA8A5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Intro to IPSec (cont…)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D57D5488-54E0-489F-B40F-682723185C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Tunnel Mode</a:t>
            </a:r>
          </a:p>
          <a:p>
            <a:endParaRPr lang="en-US" altLang="en-US"/>
          </a:p>
          <a:p>
            <a:endParaRPr lang="en-US" altLang="en-US"/>
          </a:p>
        </p:txBody>
      </p:sp>
      <p:grpSp>
        <p:nvGrpSpPr>
          <p:cNvPr id="47108" name="Group 4">
            <a:extLst>
              <a:ext uri="{FF2B5EF4-FFF2-40B4-BE49-F238E27FC236}">
                <a16:creationId xmlns:a16="http://schemas.microsoft.com/office/drawing/2014/main" id="{F6816B6A-C803-4F48-B1B9-302C3ACB8B3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90600" y="2668588"/>
            <a:ext cx="7239000" cy="3351212"/>
            <a:chOff x="1440" y="13483"/>
            <a:chExt cx="9720" cy="4500"/>
          </a:xfrm>
        </p:grpSpPr>
        <p:sp>
          <p:nvSpPr>
            <p:cNvPr id="47109" name="AutoShape 5">
              <a:extLst>
                <a:ext uri="{FF2B5EF4-FFF2-40B4-BE49-F238E27FC236}">
                  <a16:creationId xmlns:a16="http://schemas.microsoft.com/office/drawing/2014/main" id="{B551A870-AE50-4BB8-8F5B-24CC9BF16E2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40" y="13483"/>
              <a:ext cx="9720" cy="4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D"/>
            </a:p>
          </p:txBody>
        </p:sp>
        <p:sp>
          <p:nvSpPr>
            <p:cNvPr id="47110" name="Text Box 6">
              <a:extLst>
                <a:ext uri="{FF2B5EF4-FFF2-40B4-BE49-F238E27FC236}">
                  <a16:creationId xmlns:a16="http://schemas.microsoft.com/office/drawing/2014/main" id="{06E4BA6E-00F9-4230-B2E0-77090B2A25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0" y="15643"/>
              <a:ext cx="1620" cy="5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hangingPunct="0"/>
              <a:r>
                <a:rPr lang="en-US" altLang="en-US" sz="1200">
                  <a:latin typeface="Times New Roman" panose="02020603050405020304" pitchFamily="18" charset="0"/>
                </a:rPr>
                <a:t>Or</a:t>
              </a:r>
              <a:endParaRPr lang="en-US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47111" name="Text Box 7">
              <a:extLst>
                <a:ext uri="{FF2B5EF4-FFF2-40B4-BE49-F238E27FC236}">
                  <a16:creationId xmlns:a16="http://schemas.microsoft.com/office/drawing/2014/main" id="{C2C5379F-DA80-4E73-A6D2-D26494D844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0" y="13843"/>
              <a:ext cx="1800" cy="5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 altLang="en-US" sz="1200">
                  <a:latin typeface="Times New Roman" panose="02020603050405020304" pitchFamily="18" charset="0"/>
                </a:rPr>
                <a:t>GW IP Header</a:t>
              </a:r>
              <a:endParaRPr lang="en-US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47112" name="Text Box 8">
              <a:extLst>
                <a:ext uri="{FF2B5EF4-FFF2-40B4-BE49-F238E27FC236}">
                  <a16:creationId xmlns:a16="http://schemas.microsoft.com/office/drawing/2014/main" id="{7E8A4693-B605-48B8-975E-B4AC3A6265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0" y="13843"/>
              <a:ext cx="1620" cy="5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 altLang="en-US" sz="1200">
                  <a:latin typeface="Times New Roman" panose="02020603050405020304" pitchFamily="18" charset="0"/>
                </a:rPr>
                <a:t>IPSec Header</a:t>
              </a:r>
              <a:endParaRPr lang="en-US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47113" name="Text Box 9">
              <a:extLst>
                <a:ext uri="{FF2B5EF4-FFF2-40B4-BE49-F238E27FC236}">
                  <a16:creationId xmlns:a16="http://schemas.microsoft.com/office/drawing/2014/main" id="{E83F447F-D81E-42EE-9338-66359709E8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0" y="13843"/>
              <a:ext cx="1800" cy="5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 altLang="en-US" sz="1200">
                  <a:latin typeface="Times New Roman" panose="02020603050405020304" pitchFamily="18" charset="0"/>
                </a:rPr>
                <a:t>Real IP Header</a:t>
              </a:r>
              <a:endParaRPr lang="en-US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47114" name="Text Box 10">
              <a:extLst>
                <a:ext uri="{FF2B5EF4-FFF2-40B4-BE49-F238E27FC236}">
                  <a16:creationId xmlns:a16="http://schemas.microsoft.com/office/drawing/2014/main" id="{AD1E8EA4-11A1-48C7-84E6-83E09D28D6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40" y="13843"/>
              <a:ext cx="4320" cy="5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 altLang="en-US" sz="1200">
                  <a:latin typeface="Times New Roman" panose="02020603050405020304" pitchFamily="18" charset="0"/>
                </a:rPr>
                <a:t>Payload (For example, TCP and Payload)</a:t>
              </a:r>
              <a:endParaRPr lang="en-US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47115" name="Text Box 11">
              <a:extLst>
                <a:ext uri="{FF2B5EF4-FFF2-40B4-BE49-F238E27FC236}">
                  <a16:creationId xmlns:a16="http://schemas.microsoft.com/office/drawing/2014/main" id="{AD52B3DF-8DA9-4471-BBF3-BB1D9FC9D1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0" y="15103"/>
              <a:ext cx="1620" cy="5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 altLang="en-US" sz="1200">
                  <a:latin typeface="Times New Roman" panose="02020603050405020304" pitchFamily="18" charset="0"/>
                </a:rPr>
                <a:t>ESP Header</a:t>
              </a:r>
              <a:endParaRPr lang="en-US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47116" name="Text Box 12">
              <a:extLst>
                <a:ext uri="{FF2B5EF4-FFF2-40B4-BE49-F238E27FC236}">
                  <a16:creationId xmlns:a16="http://schemas.microsoft.com/office/drawing/2014/main" id="{36AF6133-E5DC-42D2-A914-97188F7A7D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45" y="14563"/>
              <a:ext cx="1800" cy="5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hangingPunct="0"/>
              <a:r>
                <a:rPr lang="en-US" altLang="en-US" sz="1200">
                  <a:latin typeface="Times New Roman" panose="02020603050405020304" pitchFamily="18" charset="0"/>
                </a:rPr>
                <a:t>Could be either</a:t>
              </a:r>
              <a:endParaRPr lang="en-US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47117" name="Text Box 13">
              <a:extLst>
                <a:ext uri="{FF2B5EF4-FFF2-40B4-BE49-F238E27FC236}">
                  <a16:creationId xmlns:a16="http://schemas.microsoft.com/office/drawing/2014/main" id="{7E6685CB-7853-4F8B-B329-2F4F5F46EF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0" y="16137"/>
              <a:ext cx="1620" cy="5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 altLang="en-US" sz="1200">
                  <a:latin typeface="Times New Roman" panose="02020603050405020304" pitchFamily="18" charset="0"/>
                </a:rPr>
                <a:t>AH Header</a:t>
              </a:r>
              <a:endParaRPr lang="en-US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47118" name="Text Box 14">
              <a:extLst>
                <a:ext uri="{FF2B5EF4-FFF2-40B4-BE49-F238E27FC236}">
                  <a16:creationId xmlns:a16="http://schemas.microsoft.com/office/drawing/2014/main" id="{B0FB0D7A-A07B-412C-A685-8AD6005796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0" y="17263"/>
              <a:ext cx="1980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r>
                <a:rPr lang="en-US" altLang="en-US" sz="900">
                  <a:latin typeface="Tahoma" panose="020B0604030504040204" pitchFamily="34" charset="0"/>
                </a:rPr>
                <a:t>Authenticates Over</a:t>
              </a:r>
              <a:endParaRPr lang="en-US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47119" name="Line 15">
              <a:extLst>
                <a:ext uri="{FF2B5EF4-FFF2-40B4-BE49-F238E27FC236}">
                  <a16:creationId xmlns:a16="http://schemas.microsoft.com/office/drawing/2014/main" id="{81282033-38C7-4DBB-841E-1D659057E9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20" y="17443"/>
              <a:ext cx="576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D"/>
            </a:p>
          </p:txBody>
        </p:sp>
        <p:sp>
          <p:nvSpPr>
            <p:cNvPr id="47120" name="Line 16">
              <a:extLst>
                <a:ext uri="{FF2B5EF4-FFF2-40B4-BE49-F238E27FC236}">
                  <a16:creationId xmlns:a16="http://schemas.microsoft.com/office/drawing/2014/main" id="{6714672A-EE30-45B5-ADDB-513FC25CFE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00" y="17443"/>
              <a:ext cx="16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D"/>
            </a:p>
          </p:txBody>
        </p:sp>
        <p:sp>
          <p:nvSpPr>
            <p:cNvPr id="47121" name="Text Box 17">
              <a:extLst>
                <a:ext uri="{FF2B5EF4-FFF2-40B4-BE49-F238E27FC236}">
                  <a16:creationId xmlns:a16="http://schemas.microsoft.com/office/drawing/2014/main" id="{76CC1265-2BDE-4E21-B0D4-61ECAC95D7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80" y="15163"/>
              <a:ext cx="1440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r>
                <a:rPr lang="en-US" altLang="en-US" sz="900">
                  <a:latin typeface="Tahoma" panose="020B0604030504040204" pitchFamily="34" charset="0"/>
                </a:rPr>
                <a:t>Encrypts Over</a:t>
              </a:r>
              <a:endParaRPr lang="en-US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47122" name="Line 18">
              <a:extLst>
                <a:ext uri="{FF2B5EF4-FFF2-40B4-BE49-F238E27FC236}">
                  <a16:creationId xmlns:a16="http://schemas.microsoft.com/office/drawing/2014/main" id="{29C93165-6294-4B57-BDF1-EBA26E1398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920" y="15343"/>
              <a:ext cx="306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D"/>
            </a:p>
          </p:txBody>
        </p:sp>
        <p:sp>
          <p:nvSpPr>
            <p:cNvPr id="47123" name="Line 19">
              <a:extLst>
                <a:ext uri="{FF2B5EF4-FFF2-40B4-BE49-F238E27FC236}">
                  <a16:creationId xmlns:a16="http://schemas.microsoft.com/office/drawing/2014/main" id="{B50B74A7-9CBB-455B-8871-8FF6EA6C8D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20" y="15343"/>
              <a:ext cx="126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D"/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49A5B1D4-E7AF-41FF-8C01-50CE0F8ADF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Point-to-Point Tunneling Protocol</a:t>
            </a:r>
            <a:br>
              <a:rPr lang="en-US" altLang="en-US" sz="4000"/>
            </a:br>
            <a:endParaRPr lang="en-US" altLang="en-US" sz="4000"/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8F14E89A-F1A4-4D39-9D22-780FA6FD2F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Microsoft’s Implementation of VPN</a:t>
            </a:r>
          </a:p>
          <a:p>
            <a:r>
              <a:rPr lang="en-US" altLang="en-US"/>
              <a:t>Data is first encapsulated inside PPP packets</a:t>
            </a:r>
          </a:p>
          <a:p>
            <a:r>
              <a:rPr lang="en-US" altLang="en-US"/>
              <a:t>PPP packets are then encapsulated in GRE packets and sent over the link</a:t>
            </a:r>
          </a:p>
          <a:p>
            <a:r>
              <a:rPr lang="en-US" altLang="en-US"/>
              <a:t>PPTP uses two connections</a:t>
            </a:r>
          </a:p>
          <a:p>
            <a:pPr lvl="1"/>
            <a:r>
              <a:rPr lang="en-US" altLang="en-US"/>
              <a:t>One for the data being sent</a:t>
            </a:r>
          </a:p>
          <a:p>
            <a:pPr lvl="1"/>
            <a:r>
              <a:rPr lang="en-US" altLang="en-US"/>
              <a:t>Another for a control channel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841A2E16-4209-4F62-B882-718A227A71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L2TP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FC4817B8-1D4A-47E7-805D-8F6803245F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/>
              <a:t>Layer 2 Tunneling Protocol</a:t>
            </a:r>
          </a:p>
          <a:p>
            <a:r>
              <a:rPr lang="en-US" altLang="en-US" sz="2800"/>
              <a:t>Supported by routers</a:t>
            </a:r>
          </a:p>
          <a:p>
            <a:r>
              <a:rPr lang="en-US" altLang="en-US" sz="2800"/>
              <a:t>If two routers support L2TP, and are properly configured, then VPN is set up between routers</a:t>
            </a:r>
          </a:p>
          <a:p>
            <a:r>
              <a:rPr lang="en-US" altLang="en-US"/>
              <a:t>L2TP = L2F + PPTP</a:t>
            </a:r>
          </a:p>
          <a:p>
            <a:r>
              <a:rPr lang="en-US" altLang="en-US"/>
              <a:t>Combines the best features of L2F and PPTP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F7865FF5-F06C-43D6-B106-9A08ABB494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F05FADF3-0065-4B73-A831-234A15D548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3600"/>
              <a:t>Easy upgrade from L2F or PPTP</a:t>
            </a:r>
          </a:p>
          <a:p>
            <a:r>
              <a:rPr lang="en-US" altLang="en-US" sz="3600"/>
              <a:t>Allows PPP frames to be sent over non-IP (Frame relay, ATM) networks also (PPTP works on IP only)</a:t>
            </a:r>
          </a:p>
          <a:p>
            <a:r>
              <a:rPr lang="en-US" altLang="en-US"/>
              <a:t>Not widely deployed.  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DD677-6733-7346-8E4A-F46E715C5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95BE1-90B9-1EBE-49FD-E18A2D02E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1026" name="Picture 2" descr="World map! world map">
            <a:extLst>
              <a:ext uri="{FF2B5EF4-FFF2-40B4-BE49-F238E27FC236}">
                <a16:creationId xmlns:a16="http://schemas.microsoft.com/office/drawing/2014/main" id="{2462807E-476E-819D-65FC-A4D9B78EF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7550"/>
            <a:ext cx="9144000" cy="542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62470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CD94B-D577-0031-EED7-AD0037DB4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VPN </a:t>
            </a:r>
            <a:r>
              <a:rPr lang="en-US" dirty="0" err="1"/>
              <a:t>menggunakan</a:t>
            </a:r>
            <a:r>
              <a:rPr lang="en-US" dirty="0"/>
              <a:t> Cloudflare di </a:t>
            </a:r>
            <a:r>
              <a:rPr lang="en-US" dirty="0" err="1"/>
              <a:t>linux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7C8C5-657E-51B0-6D05-59F121007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Cari </a:t>
            </a:r>
            <a:r>
              <a:rPr lang="en-US" sz="2400" dirty="0" err="1"/>
              <a:t>cloudflare</a:t>
            </a:r>
            <a:r>
              <a:rPr lang="en-US" sz="2400" dirty="0"/>
              <a:t> di google </a:t>
            </a:r>
          </a:p>
          <a:p>
            <a:r>
              <a:rPr lang="en-US" sz="2400" dirty="0"/>
              <a:t>Cari file .deb untuk </a:t>
            </a:r>
            <a:r>
              <a:rPr lang="en-US" sz="2400" dirty="0" err="1"/>
              <a:t>linux</a:t>
            </a:r>
            <a:r>
              <a:rPr lang="en-US" sz="2400" dirty="0"/>
              <a:t> </a:t>
            </a:r>
            <a:r>
              <a:rPr lang="en-US" sz="2400" dirty="0" err="1"/>
              <a:t>lalu</a:t>
            </a:r>
            <a:r>
              <a:rPr lang="en-US" sz="2400" dirty="0"/>
              <a:t> download</a:t>
            </a:r>
          </a:p>
          <a:p>
            <a:r>
              <a:rPr lang="en-US" sz="2400" dirty="0"/>
              <a:t>Buka terminal</a:t>
            </a:r>
          </a:p>
          <a:p>
            <a:r>
              <a:rPr lang="en-US" sz="2400" dirty="0"/>
              <a:t>#sudo </a:t>
            </a:r>
            <a:r>
              <a:rPr lang="en-US" sz="2400" dirty="0" err="1"/>
              <a:t>su</a:t>
            </a:r>
            <a:endParaRPr lang="en-US" sz="2400" dirty="0"/>
          </a:p>
          <a:p>
            <a:r>
              <a:rPr lang="en-US" sz="2400" dirty="0" err="1"/>
              <a:t>Sudo</a:t>
            </a:r>
            <a:r>
              <a:rPr lang="en-US" sz="2400" dirty="0"/>
              <a:t> </a:t>
            </a:r>
            <a:r>
              <a:rPr lang="en-US" sz="2400" dirty="0" err="1"/>
              <a:t>dpkg</a:t>
            </a:r>
            <a:r>
              <a:rPr lang="en-US" sz="2400" dirty="0"/>
              <a:t> –</a:t>
            </a:r>
            <a:r>
              <a:rPr lang="en-US" sz="2400" dirty="0" err="1"/>
              <a:t>i</a:t>
            </a:r>
            <a:r>
              <a:rPr lang="en-US" sz="2400" dirty="0"/>
              <a:t> (</a:t>
            </a:r>
            <a:r>
              <a:rPr lang="en-US" sz="2400" dirty="0" err="1"/>
              <a:t>nama</a:t>
            </a:r>
            <a:r>
              <a:rPr lang="en-US" sz="2400" dirty="0"/>
              <a:t> package)</a:t>
            </a:r>
          </a:p>
          <a:p>
            <a:r>
              <a:rPr lang="en-US" sz="2400" dirty="0"/>
              <a:t>apt –fix-broken install</a:t>
            </a:r>
          </a:p>
          <a:p>
            <a:r>
              <a:rPr lang="en-US" sz="2400" dirty="0" err="1"/>
              <a:t>Sudo</a:t>
            </a:r>
            <a:r>
              <a:rPr lang="en-US" sz="2400" dirty="0"/>
              <a:t> apt-get update</a:t>
            </a:r>
          </a:p>
          <a:p>
            <a:r>
              <a:rPr lang="en-US" sz="2400" dirty="0"/>
              <a:t>Warp-cli –help</a:t>
            </a:r>
          </a:p>
          <a:p>
            <a:r>
              <a:rPr lang="en-US" sz="2400" dirty="0"/>
              <a:t>Warp-cli register</a:t>
            </a:r>
          </a:p>
          <a:p>
            <a:r>
              <a:rPr lang="en-US" sz="2400" dirty="0"/>
              <a:t>warp-cli connect</a:t>
            </a:r>
          </a:p>
          <a:p>
            <a:r>
              <a:rPr lang="en-US" sz="2400" dirty="0"/>
              <a:t>Warp-cli status</a:t>
            </a:r>
          </a:p>
          <a:p>
            <a:r>
              <a:rPr lang="en-US" sz="2400" dirty="0"/>
              <a:t>Warp-cli disconnect</a:t>
            </a:r>
          </a:p>
          <a:p>
            <a:endParaRPr lang="en-US" sz="2400" dirty="0"/>
          </a:p>
          <a:p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1136706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788AD441-CFFD-4966-A61A-E1CA58ACE8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6C5EC7C1-EB40-48E2-9FCB-0E5472FA50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FE7DCFE4-4086-437E-AC52-F3F88F4C1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73337"/>
            <a:ext cx="8229600" cy="227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70C9656-8ACD-4215-B54C-44AA63315748}"/>
                  </a:ext>
                </a:extLst>
              </p14:cNvPr>
              <p14:cNvContentPartPr/>
              <p14:nvPr/>
            </p14:nvContentPartPr>
            <p14:xfrm>
              <a:off x="6104747" y="2271293"/>
              <a:ext cx="97200" cy="28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70C9656-8ACD-4215-B54C-44AA6331574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095747" y="2262653"/>
                <a:ext cx="114840" cy="46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1CF1-C4AC-6E95-2E69-2147C4DBA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Praktek buat bingung para administrator IT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97823-5C25-FF1E-9B2E-57B82DD89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667000"/>
            <a:ext cx="8229600" cy="3459163"/>
          </a:xfrm>
        </p:spPr>
        <p:txBody>
          <a:bodyPr/>
          <a:lstStyle/>
          <a:p>
            <a:r>
              <a:rPr lang="en-US" sz="2000" dirty="0"/>
              <a:t>Cari </a:t>
            </a:r>
            <a:r>
              <a:rPr lang="en-US" sz="2000" dirty="0" err="1"/>
              <a:t>github</a:t>
            </a:r>
            <a:r>
              <a:rPr lang="en-US" sz="2000" dirty="0"/>
              <a:t> </a:t>
            </a:r>
            <a:r>
              <a:rPr lang="en-US" sz="2000" dirty="0" err="1"/>
              <a:t>privacynet</a:t>
            </a:r>
            <a:r>
              <a:rPr lang="en-US" sz="2000" dirty="0"/>
              <a:t> di google</a:t>
            </a:r>
          </a:p>
          <a:p>
            <a:r>
              <a:rPr lang="en-US" sz="2000" dirty="0"/>
              <a:t>Buka terminal : git clone </a:t>
            </a:r>
            <a:r>
              <a:rPr lang="en-US" sz="2000" dirty="0">
                <a:hlinkClick r:id="rId2"/>
              </a:rPr>
              <a:t>https://github.com/HalilDeniz/PrivacyNet</a:t>
            </a:r>
            <a:endParaRPr lang="en-US" sz="2000" dirty="0"/>
          </a:p>
          <a:p>
            <a:r>
              <a:rPr lang="en-US" sz="2000" dirty="0" err="1"/>
              <a:t>Sudo</a:t>
            </a:r>
            <a:r>
              <a:rPr lang="en-US" sz="2000" dirty="0"/>
              <a:t> apt-get install tor –y</a:t>
            </a:r>
          </a:p>
          <a:p>
            <a:r>
              <a:rPr lang="en-US" sz="2000" dirty="0" err="1"/>
              <a:t>Carilah</a:t>
            </a:r>
            <a:r>
              <a:rPr lang="en-US" sz="2000" dirty="0"/>
              <a:t> folder </a:t>
            </a:r>
            <a:r>
              <a:rPr lang="en-US" sz="2000" dirty="0" err="1"/>
              <a:t>PrivacyNet</a:t>
            </a:r>
            <a:r>
              <a:rPr lang="en-US" sz="2000" dirty="0"/>
              <a:t> (biasanya </a:t>
            </a:r>
            <a:r>
              <a:rPr lang="en-US" sz="2000" dirty="0" err="1"/>
              <a:t>terletak</a:t>
            </a:r>
            <a:r>
              <a:rPr lang="en-US" sz="2000" dirty="0"/>
              <a:t> di home)</a:t>
            </a:r>
          </a:p>
          <a:p>
            <a:r>
              <a:rPr lang="en-US" sz="2000" dirty="0"/>
              <a:t>Cek folder </a:t>
            </a:r>
            <a:r>
              <a:rPr lang="en-US" sz="2000" dirty="0" err="1"/>
              <a:t>PrivacyNet</a:t>
            </a:r>
            <a:r>
              <a:rPr lang="en-US" sz="2000" dirty="0"/>
              <a:t> yang </a:t>
            </a:r>
            <a:r>
              <a:rPr lang="en-US" sz="2000" dirty="0" err="1"/>
              <a:t>seharusnya</a:t>
            </a:r>
            <a:r>
              <a:rPr lang="en-US" sz="2000" dirty="0"/>
              <a:t> </a:t>
            </a:r>
            <a:r>
              <a:rPr lang="en-US" sz="2000" dirty="0" err="1"/>
              <a:t>ada</a:t>
            </a:r>
            <a:r>
              <a:rPr lang="en-US" sz="2000" dirty="0"/>
              <a:t> file requirements.txt</a:t>
            </a:r>
          </a:p>
          <a:p>
            <a:r>
              <a:rPr lang="en-US" sz="2000" dirty="0"/>
              <a:t>Buka terminal : pip3 install –r requirements.txt</a:t>
            </a:r>
          </a:p>
          <a:p>
            <a:r>
              <a:rPr lang="en-US" sz="2000" dirty="0"/>
              <a:t>Python3 privacynet.py</a:t>
            </a:r>
          </a:p>
          <a:p>
            <a:r>
              <a:rPr lang="en-US" sz="2000" dirty="0"/>
              <a:t>Lets do it : </a:t>
            </a:r>
            <a:r>
              <a:rPr lang="en-US" sz="2000" dirty="0" err="1"/>
              <a:t>Sudo</a:t>
            </a:r>
            <a:r>
              <a:rPr lang="en-US" sz="2000" dirty="0"/>
              <a:t> Python3 privacynet.py –a –t 10</a:t>
            </a:r>
          </a:p>
          <a:p>
            <a:r>
              <a:rPr lang="en-US" sz="2000" dirty="0"/>
              <a:t>Cek </a:t>
            </a:r>
            <a:r>
              <a:rPr lang="en-US" sz="2000" dirty="0" err="1"/>
              <a:t>ip</a:t>
            </a:r>
            <a:r>
              <a:rPr lang="en-US" sz="2000" dirty="0"/>
              <a:t> dengan melakukan : curl ifconfig.io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2A5202-E3DB-05BC-BE83-6C954B6EF477}"/>
              </a:ext>
            </a:extLst>
          </p:cNvPr>
          <p:cNvSpPr txBox="1"/>
          <p:nvPr/>
        </p:nvSpPr>
        <p:spPr>
          <a:xfrm>
            <a:off x="685800" y="1905000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Ikuti</a:t>
            </a:r>
            <a:r>
              <a:rPr lang="en-US" dirty="0"/>
              <a:t> Langkah-Langkah berikut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05935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011FA548-D97F-4E23-A6C5-AF31B03A70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Use a VPN?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1A786BB1-94F7-4F41-B1A2-E81D939162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85950"/>
            <a:ext cx="8153400" cy="45148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Originally designed as inexpensive alternative WAN over leased lines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Now mostly used to securely connect computers over the internet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Convenient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Lot’s of cheap and convenient protocols are insecure (IP, 802.11, </a:t>
            </a:r>
            <a:r>
              <a:rPr lang="en-US" altLang="en-US" dirty="0" err="1"/>
              <a:t>etc</a:t>
            </a:r>
            <a:r>
              <a:rPr lang="en-US" altLang="en-US" dirty="0"/>
              <a:t>) </a:t>
            </a:r>
          </a:p>
          <a:p>
            <a:pPr marL="692150" lvl="1" indent="-347663">
              <a:lnSpc>
                <a:spcPct val="90000"/>
              </a:lnSpc>
            </a:pPr>
            <a:r>
              <a:rPr lang="en-US" altLang="en-US" dirty="0"/>
              <a:t>Can now communicate securely over these insecure protocols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1B399DF-B215-819E-C49A-1197BE99211B}"/>
                  </a:ext>
                </a:extLst>
              </p14:cNvPr>
              <p14:cNvContentPartPr/>
              <p14:nvPr/>
            </p14:nvContentPartPr>
            <p14:xfrm>
              <a:off x="1670267" y="2696813"/>
              <a:ext cx="5648760" cy="411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1B399DF-B215-819E-C49A-1197BE99211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61627" y="2687813"/>
                <a:ext cx="5666400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92B9BE2-6C87-17EA-8816-06541AE57BDE}"/>
                  </a:ext>
                </a:extLst>
              </p14:cNvPr>
              <p14:cNvContentPartPr/>
              <p14:nvPr/>
            </p14:nvContentPartPr>
            <p14:xfrm>
              <a:off x="1333667" y="3292613"/>
              <a:ext cx="4858920" cy="174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92B9BE2-6C87-17EA-8816-06541AE57BD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24667" y="3283973"/>
                <a:ext cx="4876560" cy="19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E2506F50-6ED9-F4B4-0D77-D2BD0AD2502D}"/>
              </a:ext>
            </a:extLst>
          </p:cNvPr>
          <p:cNvGrpSpPr/>
          <p:nvPr/>
        </p:nvGrpSpPr>
        <p:grpSpPr>
          <a:xfrm>
            <a:off x="1401707" y="3693293"/>
            <a:ext cx="4644000" cy="142920"/>
            <a:chOff x="1401707" y="3693293"/>
            <a:chExt cx="4644000" cy="14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08BB335-FC5E-62B0-B6B5-1BE16EC6237A}"/>
                    </a:ext>
                  </a:extLst>
                </p14:cNvPr>
                <p14:cNvContentPartPr/>
                <p14:nvPr/>
              </p14:nvContentPartPr>
              <p14:xfrm>
                <a:off x="1401707" y="3751613"/>
                <a:ext cx="3759840" cy="846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08BB335-FC5E-62B0-B6B5-1BE16EC6237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92707" y="3742973"/>
                  <a:ext cx="37774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29B9C6D-C16F-9A1D-0A0E-69ADD0CCEBC7}"/>
                    </a:ext>
                  </a:extLst>
                </p14:cNvPr>
                <p14:cNvContentPartPr/>
                <p14:nvPr/>
              </p14:nvContentPartPr>
              <p14:xfrm>
                <a:off x="5998547" y="3693293"/>
                <a:ext cx="47160" cy="16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29B9C6D-C16F-9A1D-0A0E-69ADD0CCEBC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89547" y="3684653"/>
                  <a:ext cx="64800" cy="3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6277C0E-401A-98A7-74DF-1AA731967D30}"/>
                  </a:ext>
                </a:extLst>
              </p14:cNvPr>
              <p14:cNvContentPartPr/>
              <p14:nvPr/>
            </p14:nvContentPartPr>
            <p14:xfrm>
              <a:off x="1535987" y="4311773"/>
              <a:ext cx="1300320" cy="27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6277C0E-401A-98A7-74DF-1AA731967D3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27347" y="4302773"/>
                <a:ext cx="1317960" cy="4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A98E1B4-D345-2F05-C8FF-FF9D660AA4D2}"/>
              </a:ext>
            </a:extLst>
          </p:cNvPr>
          <p:cNvGrpSpPr/>
          <p:nvPr/>
        </p:nvGrpSpPr>
        <p:grpSpPr>
          <a:xfrm>
            <a:off x="1461107" y="4794173"/>
            <a:ext cx="5634720" cy="75600"/>
            <a:chOff x="1461107" y="4794173"/>
            <a:chExt cx="5634720" cy="7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34B02F6-1C0A-09CC-2337-15EFF7313F4C}"/>
                    </a:ext>
                  </a:extLst>
                </p14:cNvPr>
                <p14:cNvContentPartPr/>
                <p14:nvPr/>
              </p14:nvContentPartPr>
              <p14:xfrm>
                <a:off x="1461107" y="4794173"/>
                <a:ext cx="2078280" cy="70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34B02F6-1C0A-09CC-2337-15EFF7313F4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52107" y="4785173"/>
                  <a:ext cx="209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46525FD-4FB8-E408-212C-D2F94BEF51D2}"/>
                    </a:ext>
                  </a:extLst>
                </p14:cNvPr>
                <p14:cNvContentPartPr/>
                <p14:nvPr/>
              </p14:nvContentPartPr>
              <p14:xfrm>
                <a:off x="5167307" y="4816493"/>
                <a:ext cx="1556640" cy="23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46525FD-4FB8-E408-212C-D2F94BEF51D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158307" y="4807853"/>
                  <a:ext cx="15742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BF77634-9585-8FC5-DEC7-6C8A9814D9E8}"/>
                    </a:ext>
                  </a:extLst>
                </p14:cNvPr>
                <p14:cNvContentPartPr/>
                <p14:nvPr/>
              </p14:nvContentPartPr>
              <p14:xfrm>
                <a:off x="7014107" y="4865813"/>
                <a:ext cx="81720" cy="3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BF77634-9585-8FC5-DEC7-6C8A9814D9E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005107" y="4857173"/>
                  <a:ext cx="9936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77C610F-954E-B1BE-C731-4BDF71A3AB3D}"/>
                  </a:ext>
                </a:extLst>
              </p14:cNvPr>
              <p14:cNvContentPartPr/>
              <p14:nvPr/>
            </p14:nvContentPartPr>
            <p14:xfrm>
              <a:off x="2117387" y="5332013"/>
              <a:ext cx="2737800" cy="86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77C610F-954E-B1BE-C731-4BDF71A3AB3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108387" y="5323013"/>
                <a:ext cx="275544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DFB2B8E-7376-7011-8E66-2418541265B0}"/>
                  </a:ext>
                </a:extLst>
              </p14:cNvPr>
              <p14:cNvContentPartPr/>
              <p14:nvPr/>
            </p14:nvContentPartPr>
            <p14:xfrm>
              <a:off x="6029867" y="5240213"/>
              <a:ext cx="81720" cy="26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DFB2B8E-7376-7011-8E66-2418541265B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20867" y="5231573"/>
                <a:ext cx="99360" cy="44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F45BB-5650-4AD2-92C5-BFEE03AEA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Perbedaan</a:t>
            </a:r>
            <a:r>
              <a:rPr lang="en-US" dirty="0"/>
              <a:t> proxy dan </a:t>
            </a:r>
            <a:r>
              <a:rPr lang="en-US" dirty="0" err="1"/>
              <a:t>vpn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0FDF6-952D-4E98-9C86-DE3AFB0E2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Akhir-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akhir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ini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, headline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berita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di US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dipenuhi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dengan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tema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resiko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privasi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yang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datang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dari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pemerintahannya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sendiri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.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Kini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 </a:t>
            </a:r>
            <a:r>
              <a:rPr lang="en-ID" sz="1800" b="1" i="0" u="none" strike="noStrike" dirty="0" err="1">
                <a:solidFill>
                  <a:srgbClr val="5BC0BE"/>
                </a:solidFill>
                <a:effectLst/>
                <a:latin typeface="Avenir"/>
                <a:hlinkClick r:id="rId2"/>
              </a:rPr>
              <a:t>penyedia</a:t>
            </a:r>
            <a:r>
              <a:rPr lang="en-ID" sz="1800" b="1" i="0" u="none" strike="noStrike" dirty="0">
                <a:solidFill>
                  <a:srgbClr val="5BC0BE"/>
                </a:solidFill>
                <a:effectLst/>
                <a:latin typeface="Avenir"/>
                <a:hlinkClick r:id="rId2"/>
              </a:rPr>
              <a:t> </a:t>
            </a:r>
            <a:r>
              <a:rPr lang="en-ID" sz="1800" b="1" i="0" u="none" strike="noStrike" dirty="0" err="1">
                <a:solidFill>
                  <a:srgbClr val="5BC0BE"/>
                </a:solidFill>
                <a:effectLst/>
                <a:latin typeface="Avenir"/>
                <a:hlinkClick r:id="rId2"/>
              </a:rPr>
              <a:t>layanan</a:t>
            </a:r>
            <a:r>
              <a:rPr lang="en-ID" sz="1800" b="1" i="0" u="none" strike="noStrike" dirty="0">
                <a:solidFill>
                  <a:srgbClr val="5BC0BE"/>
                </a:solidFill>
                <a:effectLst/>
                <a:latin typeface="Avenir"/>
                <a:hlinkClick r:id="rId2"/>
              </a:rPr>
              <a:t> internet di US </a:t>
            </a:r>
            <a:r>
              <a:rPr lang="en-ID" sz="1800" b="1" i="0" u="none" strike="noStrike" dirty="0" err="1">
                <a:solidFill>
                  <a:srgbClr val="5BC0BE"/>
                </a:solidFill>
                <a:effectLst/>
                <a:latin typeface="Avenir"/>
                <a:hlinkClick r:id="rId2"/>
              </a:rPr>
              <a:t>bisa</a:t>
            </a:r>
            <a:r>
              <a:rPr lang="en-ID" sz="1800" b="1" i="0" u="none" strike="noStrike" dirty="0">
                <a:solidFill>
                  <a:srgbClr val="5BC0BE"/>
                </a:solidFill>
                <a:effectLst/>
                <a:latin typeface="Avenir"/>
                <a:hlinkClick r:id="rId2"/>
              </a:rPr>
              <a:t> </a:t>
            </a:r>
            <a:r>
              <a:rPr lang="en-ID" sz="1800" b="1" i="0" u="none" strike="noStrike" dirty="0" err="1">
                <a:solidFill>
                  <a:srgbClr val="5BC0BE"/>
                </a:solidFill>
                <a:effectLst/>
                <a:latin typeface="Avenir"/>
                <a:hlinkClick r:id="rId2"/>
              </a:rPr>
              <a:t>menjual</a:t>
            </a:r>
            <a:r>
              <a:rPr lang="en-ID" sz="1800" b="1" i="0" u="none" strike="noStrike" dirty="0">
                <a:solidFill>
                  <a:srgbClr val="5BC0BE"/>
                </a:solidFill>
                <a:effectLst/>
                <a:latin typeface="Avenir"/>
                <a:hlinkClick r:id="rId2"/>
              </a:rPr>
              <a:t> history browsing </a:t>
            </a:r>
            <a:r>
              <a:rPr lang="en-ID" sz="1800" b="1" i="0" u="none" strike="noStrike" dirty="0" err="1">
                <a:solidFill>
                  <a:srgbClr val="5BC0BE"/>
                </a:solidFill>
                <a:effectLst/>
                <a:latin typeface="Avenir"/>
                <a:hlinkClick r:id="rId2"/>
              </a:rPr>
              <a:t>pelanggannya</a:t>
            </a:r>
            <a:r>
              <a:rPr lang="en-ID" sz="1800" b="1" i="0" u="none" strike="noStrike" dirty="0">
                <a:solidFill>
                  <a:srgbClr val="5BC0BE"/>
                </a:solidFill>
                <a:effectLst/>
                <a:latin typeface="Avenir"/>
                <a:hlinkClick r:id="rId2"/>
              </a:rPr>
              <a:t> </a:t>
            </a:r>
            <a:r>
              <a:rPr lang="en-ID" sz="1800" b="1" i="0" u="none" strike="noStrike" dirty="0" err="1">
                <a:solidFill>
                  <a:srgbClr val="5BC0BE"/>
                </a:solidFill>
                <a:effectLst/>
                <a:latin typeface="Avenir"/>
                <a:hlinkClick r:id="rId2"/>
              </a:rPr>
              <a:t>tanpa</a:t>
            </a:r>
            <a:r>
              <a:rPr lang="en-ID" sz="1800" b="1" i="0" u="none" strike="noStrike" dirty="0">
                <a:solidFill>
                  <a:srgbClr val="5BC0BE"/>
                </a:solidFill>
                <a:effectLst/>
                <a:latin typeface="Avenir"/>
                <a:hlinkClick r:id="rId2"/>
              </a:rPr>
              <a:t> </a:t>
            </a:r>
            <a:r>
              <a:rPr lang="en-ID" sz="1800" b="1" i="0" u="none" strike="noStrike" dirty="0" err="1">
                <a:solidFill>
                  <a:srgbClr val="5BC0BE"/>
                </a:solidFill>
                <a:effectLst/>
                <a:latin typeface="Avenir"/>
                <a:hlinkClick r:id="rId2"/>
              </a:rPr>
              <a:t>izin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 dan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tentu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saja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peraturan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ini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sudah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disahkan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oleh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pemerintahan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.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Resiko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privasi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ini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datang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tidak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hanya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dari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pemerintah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saja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namun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dari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hacker, malware dan lain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sebagainya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. Belum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lagi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resiko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ini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datang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dari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organisasi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legal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seperti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Google,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facebook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, NASA dan lain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sebagainya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yang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diam-diam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mengumpulkan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segala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macam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data yang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termasuk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di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dalamnya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bersifat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privasi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.</a:t>
            </a:r>
          </a:p>
          <a:p>
            <a:pPr algn="l"/>
            <a:endParaRPr lang="en-ID" sz="1800" b="0" i="0" dirty="0">
              <a:solidFill>
                <a:srgbClr val="717171"/>
              </a:solidFill>
              <a:effectLst/>
              <a:latin typeface="Avenir"/>
            </a:endParaRPr>
          </a:p>
          <a:p>
            <a:pPr algn="l"/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Oleh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karena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itu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, pada masa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ini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menggunakan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mekanisme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keamanan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yang </a:t>
            </a:r>
            <a:r>
              <a:rPr lang="en-ID" sz="1800" b="0" i="1" dirty="0">
                <a:solidFill>
                  <a:srgbClr val="717171"/>
                </a:solidFill>
                <a:effectLst/>
                <a:latin typeface="Avenir"/>
              </a:rPr>
              <a:t>advance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 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sudah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menjadi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sebuah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kebutuhan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.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Kapanpun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kita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berbicara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tentang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privasi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maka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tidak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jarang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kita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akan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berbicara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tentang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layanan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seperti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VPN, Proxy dan lain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sebagainya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.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Namun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saat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ini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kita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akan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coba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membahas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tentang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perbedaan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di </a:t>
            </a:r>
            <a:r>
              <a:rPr lang="en-ID" sz="1800" b="0" i="0" dirty="0" err="1">
                <a:solidFill>
                  <a:srgbClr val="717171"/>
                </a:solidFill>
                <a:effectLst/>
                <a:latin typeface="Avenir"/>
              </a:rPr>
              <a:t>antara</a:t>
            </a:r>
            <a:r>
              <a:rPr lang="en-ID" sz="1800" b="0" i="0" dirty="0">
                <a:solidFill>
                  <a:srgbClr val="717171"/>
                </a:solidFill>
                <a:effectLst/>
                <a:latin typeface="Avenir"/>
              </a:rPr>
              <a:t> VPN dan proxy</a:t>
            </a:r>
          </a:p>
          <a:p>
            <a:endParaRPr lang="en-ID" sz="1800" dirty="0"/>
          </a:p>
        </p:txBody>
      </p:sp>
    </p:spTree>
    <p:extLst>
      <p:ext uri="{BB962C8B-B14F-4D97-AF65-F5344CB8AC3E}">
        <p14:creationId xmlns:p14="http://schemas.microsoft.com/office/powerpoint/2010/main" val="3134579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9D5B4-5D04-427F-995D-F8097EAF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Proxy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FD453-BA44-4D1E-892F-94D939EAB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Proxy yang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bisa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juga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disebut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 </a:t>
            </a:r>
            <a:r>
              <a:rPr lang="en-ID" b="1" i="1" dirty="0">
                <a:solidFill>
                  <a:srgbClr val="252525"/>
                </a:solidFill>
                <a:effectLst/>
                <a:latin typeface="Avenir"/>
              </a:rPr>
              <a:t>proxy server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,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merupakan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server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spesial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yang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bekerja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sebagai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penengah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antara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 </a:t>
            </a:r>
            <a:r>
              <a:rPr lang="en-ID" b="0" i="1" dirty="0">
                <a:solidFill>
                  <a:srgbClr val="717171"/>
                </a:solidFill>
                <a:effectLst/>
                <a:latin typeface="Avenir"/>
              </a:rPr>
              <a:t>device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-mu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dengan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website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atau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layanan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.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kamu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dapat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mengibaratkannya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sebagai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filter website yang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diterapkan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pada browser yang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kamu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 </a:t>
            </a:r>
            <a:r>
              <a:rPr lang="en-ID" b="0" i="0" dirty="0" err="1">
                <a:solidFill>
                  <a:srgbClr val="717171"/>
                </a:solidFill>
                <a:effectLst/>
                <a:latin typeface="Avenir"/>
              </a:rPr>
              <a:t>gunakan</a:t>
            </a:r>
            <a:r>
              <a:rPr lang="en-ID" b="0" i="0" dirty="0">
                <a:solidFill>
                  <a:srgbClr val="717171"/>
                </a:solidFill>
                <a:effectLst/>
                <a:latin typeface="Avenir"/>
              </a:rPr>
              <a:t>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3421738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1712</TotalTime>
  <Words>2249</Words>
  <Application>Microsoft Office PowerPoint</Application>
  <PresentationFormat>On-screen Show (4:3)</PresentationFormat>
  <Paragraphs>234</Paragraphs>
  <Slides>60</Slides>
  <Notes>0</Notes>
  <HiddenSlides>0</HiddenSlides>
  <MMClips>5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Arial</vt:lpstr>
      <vt:lpstr>Avalon</vt:lpstr>
      <vt:lpstr>Avenir</vt:lpstr>
      <vt:lpstr>Fjalla One</vt:lpstr>
      <vt:lpstr>Roboto</vt:lpstr>
      <vt:lpstr>Tahoma</vt:lpstr>
      <vt:lpstr>Times New Roman</vt:lpstr>
      <vt:lpstr>Default Design</vt:lpstr>
      <vt:lpstr>Visio</vt:lpstr>
      <vt:lpstr>Virtual Private Network</vt:lpstr>
      <vt:lpstr>Tools – Tools Security</vt:lpstr>
      <vt:lpstr>Definisi VPN</vt:lpstr>
      <vt:lpstr>PowerPoint Presentation</vt:lpstr>
      <vt:lpstr>Kapan VPN dipakai ?</vt:lpstr>
      <vt:lpstr>PowerPoint Presentation</vt:lpstr>
      <vt:lpstr>Why Use a VPN?</vt:lpstr>
      <vt:lpstr>Perbedaan proxy dan vpn</vt:lpstr>
      <vt:lpstr>Proxy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Kapan menggunakan VPN</vt:lpstr>
      <vt:lpstr>PowerPoint Presentation</vt:lpstr>
      <vt:lpstr>PowerPoint Presentation</vt:lpstr>
      <vt:lpstr>PowerPoint Presentation</vt:lpstr>
      <vt:lpstr>PowerPoint Presentation</vt:lpstr>
      <vt:lpstr>Sidebar: What is tunneling?</vt:lpstr>
      <vt:lpstr>Example: AppleTalk over IP Tunnel</vt:lpstr>
      <vt:lpstr>PowerPoint Presentation</vt:lpstr>
      <vt:lpstr>PowerPoint Presentation</vt:lpstr>
      <vt:lpstr>Tipe VPN </vt:lpstr>
      <vt:lpstr>Jenis VPN</vt:lpstr>
      <vt:lpstr>What is a VPN? (cont…)</vt:lpstr>
      <vt:lpstr>Remote-Access Example</vt:lpstr>
      <vt:lpstr>Site-to-Site Example</vt:lpstr>
      <vt:lpstr>Akses ke internet</vt:lpstr>
      <vt:lpstr>Anonimitas</vt:lpstr>
      <vt:lpstr>Kecepatan koneksi</vt:lpstr>
      <vt:lpstr>Pilih Lokasi</vt:lpstr>
      <vt:lpstr>Privasi dan Keamanan</vt:lpstr>
      <vt:lpstr>Kompatibilitas Perangkat</vt:lpstr>
      <vt:lpstr>Stabilitas</vt:lpstr>
      <vt:lpstr>Why Use a VPN? (cont…)</vt:lpstr>
      <vt:lpstr>VPN Disadvantages</vt:lpstr>
      <vt:lpstr>VPN Security</vt:lpstr>
      <vt:lpstr>How are VPNs set up? (cont…)</vt:lpstr>
      <vt:lpstr>How are VPNs set up? (cont…)</vt:lpstr>
      <vt:lpstr>VPN via SSH &amp; PPP</vt:lpstr>
      <vt:lpstr>Dengan skrip vpn-pppssh, didapatkan gabungan ppp dan ssh</vt:lpstr>
      <vt:lpstr>PowerPoint Presentation</vt:lpstr>
      <vt:lpstr>VPN via SSL &amp; PPP</vt:lpstr>
      <vt:lpstr>VPN via SSL &amp; PPP (cont…)</vt:lpstr>
      <vt:lpstr>OpenVPN  </vt:lpstr>
      <vt:lpstr>VPN via Concentrator</vt:lpstr>
      <vt:lpstr>VPN via Concentrator (cont…)</vt:lpstr>
      <vt:lpstr>PowerPoint Presentation</vt:lpstr>
      <vt:lpstr>Intro to IPSec</vt:lpstr>
      <vt:lpstr>PowerPoint Presentation</vt:lpstr>
      <vt:lpstr>Intro to IPSec (cont…)</vt:lpstr>
      <vt:lpstr>Intro to IPSec (cont…)</vt:lpstr>
      <vt:lpstr>Intro to IPSec (cont…)</vt:lpstr>
      <vt:lpstr>Point-to-Point Tunneling Protocol </vt:lpstr>
      <vt:lpstr>L2TP</vt:lpstr>
      <vt:lpstr>PowerPoint Presentation</vt:lpstr>
      <vt:lpstr>PowerPoint Presentation</vt:lpstr>
      <vt:lpstr>VPN menggunakan Cloudflare di linux</vt:lpstr>
      <vt:lpstr>Praktek buat bingung para administrator IT</vt:lpstr>
    </vt:vector>
  </TitlesOfParts>
  <Company>eepis its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fitri</dc:creator>
  <cp:lastModifiedBy>jon 1933</cp:lastModifiedBy>
  <cp:revision>17</cp:revision>
  <dcterms:created xsi:type="dcterms:W3CDTF">2007-06-12T08:23:05Z</dcterms:created>
  <dcterms:modified xsi:type="dcterms:W3CDTF">2023-11-21T10:28:18Z</dcterms:modified>
</cp:coreProperties>
</file>